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145707539" r:id="rId5"/>
    <p:sldId id="280" r:id="rId6"/>
    <p:sldId id="539" r:id="rId7"/>
    <p:sldId id="540" r:id="rId8"/>
    <p:sldId id="2145707540" r:id="rId9"/>
    <p:sldId id="2145707541" r:id="rId10"/>
    <p:sldId id="515" r:id="rId11"/>
    <p:sldId id="278" r:id="rId12"/>
    <p:sldId id="545" r:id="rId13"/>
    <p:sldId id="259" r:id="rId14"/>
    <p:sldId id="214570753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EDB3D1-5A47-4E07-A7FF-7E847F7F005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C6F7C5-7AC9-4695-AA14-08BE65AD4A4A}">
      <dgm:prSet/>
      <dgm:spPr/>
      <dgm:t>
        <a:bodyPr/>
        <a:lstStyle/>
        <a:p>
          <a:r>
            <a:rPr lang="en-US">
              <a:solidFill>
                <a:srgbClr val="092B49"/>
              </a:solidFill>
            </a:rPr>
            <a:t>Intake call</a:t>
          </a:r>
        </a:p>
      </dgm:t>
    </dgm:pt>
    <dgm:pt modelId="{3AFECB63-4D6B-4CC7-B77A-1D0E46F214A8}" type="parTrans" cxnId="{80BF49B1-8682-4B16-B68D-2C357F0FABA1}">
      <dgm:prSet/>
      <dgm:spPr/>
      <dgm:t>
        <a:bodyPr/>
        <a:lstStyle/>
        <a:p>
          <a:endParaRPr lang="en-US"/>
        </a:p>
      </dgm:t>
    </dgm:pt>
    <dgm:pt modelId="{6316F8A2-A77D-4960-8AC3-F2B0C734C68D}" type="sibTrans" cxnId="{80BF49B1-8682-4B16-B68D-2C357F0FABA1}">
      <dgm:prSet/>
      <dgm:spPr/>
      <dgm:t>
        <a:bodyPr/>
        <a:lstStyle/>
        <a:p>
          <a:endParaRPr lang="en-US"/>
        </a:p>
      </dgm:t>
    </dgm:pt>
    <dgm:pt modelId="{E2BE58EB-9116-47D3-964E-F9D5D860F63C}">
      <dgm:prSet custT="1"/>
      <dgm:spPr/>
      <dgm:t>
        <a:bodyPr/>
        <a:lstStyle/>
        <a:p>
          <a:r>
            <a:rPr lang="en-US" sz="1200">
              <a:solidFill>
                <a:srgbClr val="092B49"/>
              </a:solidFill>
            </a:rPr>
            <a:t>Determine needs, ~6 min. call</a:t>
          </a:r>
        </a:p>
      </dgm:t>
    </dgm:pt>
    <dgm:pt modelId="{B57F4E02-6E75-4F5D-BE1C-02F54EB48697}" type="parTrans" cxnId="{FE740A87-46B4-4E93-B401-15555F338AF4}">
      <dgm:prSet/>
      <dgm:spPr/>
      <dgm:t>
        <a:bodyPr/>
        <a:lstStyle/>
        <a:p>
          <a:endParaRPr lang="en-US"/>
        </a:p>
      </dgm:t>
    </dgm:pt>
    <dgm:pt modelId="{A7F7E7FA-1D4E-4DC2-9E5C-40B1EF69DD53}" type="sibTrans" cxnId="{FE740A87-46B4-4E93-B401-15555F338AF4}">
      <dgm:prSet/>
      <dgm:spPr/>
      <dgm:t>
        <a:bodyPr/>
        <a:lstStyle/>
        <a:p>
          <a:endParaRPr lang="en-US"/>
        </a:p>
      </dgm:t>
    </dgm:pt>
    <dgm:pt modelId="{61D83E96-8A2E-43B3-962C-90E8A459C47A}">
      <dgm:prSet/>
      <dgm:spPr/>
      <dgm:t>
        <a:bodyPr/>
        <a:lstStyle/>
        <a:p>
          <a:r>
            <a:rPr lang="en-US">
              <a:solidFill>
                <a:srgbClr val="092B49"/>
              </a:solidFill>
            </a:rPr>
            <a:t>First counseling session</a:t>
          </a:r>
        </a:p>
      </dgm:t>
    </dgm:pt>
    <dgm:pt modelId="{74211D20-618C-426F-BF2D-A5B7B907DD85}" type="parTrans" cxnId="{3CEED256-B1C0-4EDD-8BBA-BF2A9EFF7237}">
      <dgm:prSet/>
      <dgm:spPr/>
      <dgm:t>
        <a:bodyPr/>
        <a:lstStyle/>
        <a:p>
          <a:endParaRPr lang="en-US"/>
        </a:p>
      </dgm:t>
    </dgm:pt>
    <dgm:pt modelId="{69D58578-226E-4640-A1B6-BBC279ABCE91}" type="sibTrans" cxnId="{3CEED256-B1C0-4EDD-8BBA-BF2A9EFF7237}">
      <dgm:prSet/>
      <dgm:spPr/>
      <dgm:t>
        <a:bodyPr/>
        <a:lstStyle/>
        <a:p>
          <a:endParaRPr lang="en-US"/>
        </a:p>
      </dgm:t>
    </dgm:pt>
    <dgm:pt modelId="{0A9EF134-75A8-4D26-BBEA-74C0E7D5767A}">
      <dgm:prSet custT="1"/>
      <dgm:spPr/>
      <dgm:t>
        <a:bodyPr/>
        <a:lstStyle/>
        <a:p>
          <a:r>
            <a:rPr lang="en-US" sz="1200"/>
            <a:t>Comprehensive, ~30 min. call</a:t>
          </a:r>
        </a:p>
      </dgm:t>
    </dgm:pt>
    <dgm:pt modelId="{CF276236-329C-45E0-97F3-46399328D4A3}" type="parTrans" cxnId="{53241273-A874-47BB-90B9-2D0F67221B24}">
      <dgm:prSet/>
      <dgm:spPr/>
      <dgm:t>
        <a:bodyPr/>
        <a:lstStyle/>
        <a:p>
          <a:endParaRPr lang="en-US"/>
        </a:p>
      </dgm:t>
    </dgm:pt>
    <dgm:pt modelId="{9922FB49-3898-4720-A586-E8D732909BDB}" type="sibTrans" cxnId="{53241273-A874-47BB-90B9-2D0F67221B24}">
      <dgm:prSet/>
      <dgm:spPr/>
      <dgm:t>
        <a:bodyPr/>
        <a:lstStyle/>
        <a:p>
          <a:endParaRPr lang="en-US"/>
        </a:p>
      </dgm:t>
    </dgm:pt>
    <dgm:pt modelId="{1885053E-318F-492A-B22E-3D228742E4D8}">
      <dgm:prSet custT="1"/>
      <dgm:spPr/>
      <dgm:t>
        <a:bodyPr/>
        <a:lstStyle/>
        <a:p>
          <a:r>
            <a:rPr lang="en-US" sz="1200"/>
            <a:t>Prepare to quit</a:t>
          </a:r>
        </a:p>
      </dgm:t>
    </dgm:pt>
    <dgm:pt modelId="{28EC480C-24E8-4AE3-9CFC-E0B842E7FB74}" type="parTrans" cxnId="{544ED5FF-D9A6-4802-8390-4C7AA5F4B523}">
      <dgm:prSet/>
      <dgm:spPr/>
      <dgm:t>
        <a:bodyPr/>
        <a:lstStyle/>
        <a:p>
          <a:endParaRPr lang="en-US"/>
        </a:p>
      </dgm:t>
    </dgm:pt>
    <dgm:pt modelId="{0C591A9C-D7AF-4189-9F90-E8B170155748}" type="sibTrans" cxnId="{544ED5FF-D9A6-4802-8390-4C7AA5F4B523}">
      <dgm:prSet/>
      <dgm:spPr/>
      <dgm:t>
        <a:bodyPr/>
        <a:lstStyle/>
        <a:p>
          <a:endParaRPr lang="en-US"/>
        </a:p>
      </dgm:t>
    </dgm:pt>
    <dgm:pt modelId="{50B16949-6787-4107-84E3-B02856FEAFC4}">
      <dgm:prSet custT="1"/>
      <dgm:spPr/>
      <dgm:t>
        <a:bodyPr/>
        <a:lstStyle/>
        <a:p>
          <a:r>
            <a:rPr lang="en-US" sz="1200"/>
            <a:t>Set a quit date</a:t>
          </a:r>
        </a:p>
      </dgm:t>
    </dgm:pt>
    <dgm:pt modelId="{6A83F1D5-30AD-40B2-9D5C-F047F1B9A025}" type="parTrans" cxnId="{AE1A172A-7E58-4455-AC19-FEACACB2B615}">
      <dgm:prSet/>
      <dgm:spPr/>
      <dgm:t>
        <a:bodyPr/>
        <a:lstStyle/>
        <a:p>
          <a:endParaRPr lang="en-US"/>
        </a:p>
      </dgm:t>
    </dgm:pt>
    <dgm:pt modelId="{405BBC69-3349-4F6E-AFB8-6D34302D1DD8}" type="sibTrans" cxnId="{AE1A172A-7E58-4455-AC19-FEACACB2B615}">
      <dgm:prSet/>
      <dgm:spPr/>
      <dgm:t>
        <a:bodyPr/>
        <a:lstStyle/>
        <a:p>
          <a:endParaRPr lang="en-US"/>
        </a:p>
      </dgm:t>
    </dgm:pt>
    <dgm:pt modelId="{13EE6A70-46BF-4F14-AB25-687B4B449C9E}">
      <dgm:prSet/>
      <dgm:spPr/>
      <dgm:t>
        <a:bodyPr/>
        <a:lstStyle/>
        <a:p>
          <a:r>
            <a:rPr lang="en-US">
              <a:solidFill>
                <a:srgbClr val="092B49"/>
              </a:solidFill>
            </a:rPr>
            <a:t>Follow-up sessions</a:t>
          </a:r>
        </a:p>
      </dgm:t>
    </dgm:pt>
    <dgm:pt modelId="{987608BE-4A3F-48D0-907E-BD60812AA2AE}" type="parTrans" cxnId="{7EA5A917-D48D-44E5-ABAD-C8ADAAAA54B8}">
      <dgm:prSet/>
      <dgm:spPr/>
      <dgm:t>
        <a:bodyPr/>
        <a:lstStyle/>
        <a:p>
          <a:endParaRPr lang="en-US"/>
        </a:p>
      </dgm:t>
    </dgm:pt>
    <dgm:pt modelId="{D2426406-045F-4B0A-B19B-BD8E04180498}" type="sibTrans" cxnId="{7EA5A917-D48D-44E5-ABAD-C8ADAAAA54B8}">
      <dgm:prSet/>
      <dgm:spPr/>
      <dgm:t>
        <a:bodyPr/>
        <a:lstStyle/>
        <a:p>
          <a:endParaRPr lang="en-US"/>
        </a:p>
      </dgm:t>
    </dgm:pt>
    <dgm:pt modelId="{CBDC7BBB-A4E1-43CE-AB90-F3CDE3D04941}">
      <dgm:prSet custT="1"/>
      <dgm:spPr/>
      <dgm:t>
        <a:bodyPr/>
        <a:lstStyle/>
        <a:p>
          <a:r>
            <a:rPr lang="en-US" sz="1200">
              <a:solidFill>
                <a:srgbClr val="092B49"/>
              </a:solidFill>
            </a:rPr>
            <a:t>Up to four ~10 minute calls</a:t>
          </a:r>
        </a:p>
      </dgm:t>
    </dgm:pt>
    <dgm:pt modelId="{A131B253-3CB5-4035-9782-241881949E22}" type="parTrans" cxnId="{27630749-6BFE-4AF1-AFCF-9BC91D2F40C2}">
      <dgm:prSet/>
      <dgm:spPr/>
      <dgm:t>
        <a:bodyPr/>
        <a:lstStyle/>
        <a:p>
          <a:endParaRPr lang="en-US"/>
        </a:p>
      </dgm:t>
    </dgm:pt>
    <dgm:pt modelId="{410E1E39-EE20-4DE0-80CA-BD714A060CD2}" type="sibTrans" cxnId="{27630749-6BFE-4AF1-AFCF-9BC91D2F40C2}">
      <dgm:prSet/>
      <dgm:spPr/>
      <dgm:t>
        <a:bodyPr/>
        <a:lstStyle/>
        <a:p>
          <a:endParaRPr lang="en-US"/>
        </a:p>
      </dgm:t>
    </dgm:pt>
    <dgm:pt modelId="{7903477F-7B6B-4BDD-B0C2-542F56C26375}">
      <dgm:prSet custT="1"/>
      <dgm:spPr/>
      <dgm:t>
        <a:bodyPr/>
        <a:lstStyle/>
        <a:p>
          <a:r>
            <a:rPr lang="en-US" sz="1200">
              <a:solidFill>
                <a:srgbClr val="092B49"/>
              </a:solidFill>
            </a:rPr>
            <a:t>Support and accountability</a:t>
          </a:r>
        </a:p>
      </dgm:t>
    </dgm:pt>
    <dgm:pt modelId="{6D533AFF-85CC-47DE-9105-DF128D24727E}" type="parTrans" cxnId="{B10FD696-E0DC-4814-85BB-271160F21CE6}">
      <dgm:prSet/>
      <dgm:spPr/>
      <dgm:t>
        <a:bodyPr/>
        <a:lstStyle/>
        <a:p>
          <a:endParaRPr lang="en-US"/>
        </a:p>
      </dgm:t>
    </dgm:pt>
    <dgm:pt modelId="{485EF399-4EE6-4EF7-B45B-210F1E5778EC}" type="sibTrans" cxnId="{B10FD696-E0DC-4814-85BB-271160F21CE6}">
      <dgm:prSet/>
      <dgm:spPr/>
      <dgm:t>
        <a:bodyPr/>
        <a:lstStyle/>
        <a:p>
          <a:endParaRPr lang="en-US"/>
        </a:p>
      </dgm:t>
    </dgm:pt>
    <dgm:pt modelId="{0DA60D2E-E413-4BD6-99D1-83CEF8469BAE}">
      <dgm:prSet custT="1"/>
      <dgm:spPr/>
      <dgm:t>
        <a:bodyPr/>
        <a:lstStyle/>
        <a:p>
          <a:r>
            <a:rPr lang="en-US" sz="1200">
              <a:solidFill>
                <a:srgbClr val="092B49"/>
              </a:solidFill>
            </a:rPr>
            <a:t>Relapse prevention</a:t>
          </a:r>
        </a:p>
      </dgm:t>
    </dgm:pt>
    <dgm:pt modelId="{E0C8A5CA-A591-44BF-ABAD-DA6662CEE1C4}" type="parTrans" cxnId="{15001D51-BEC4-4F64-88BA-4E1BB1B1C33D}">
      <dgm:prSet/>
      <dgm:spPr/>
      <dgm:t>
        <a:bodyPr/>
        <a:lstStyle/>
        <a:p>
          <a:endParaRPr lang="en-US"/>
        </a:p>
      </dgm:t>
    </dgm:pt>
    <dgm:pt modelId="{13FF3C71-AD4D-4CB9-925C-B730FACF20C1}" type="sibTrans" cxnId="{15001D51-BEC4-4F64-88BA-4E1BB1B1C33D}">
      <dgm:prSet/>
      <dgm:spPr/>
      <dgm:t>
        <a:bodyPr/>
        <a:lstStyle/>
        <a:p>
          <a:endParaRPr lang="en-US"/>
        </a:p>
      </dgm:t>
    </dgm:pt>
    <dgm:pt modelId="{1BCF3158-965F-433B-BA2C-B3EF858D0037}" type="pres">
      <dgm:prSet presAssocID="{07EDB3D1-5A47-4E07-A7FF-7E847F7F005F}" presName="root" presStyleCnt="0">
        <dgm:presLayoutVars>
          <dgm:dir/>
          <dgm:resizeHandles val="exact"/>
        </dgm:presLayoutVars>
      </dgm:prSet>
      <dgm:spPr/>
    </dgm:pt>
    <dgm:pt modelId="{015ABCCC-7181-41F5-83C4-028F51E070E7}" type="pres">
      <dgm:prSet presAssocID="{1FC6F7C5-7AC9-4695-AA14-08BE65AD4A4A}" presName="compNode" presStyleCnt="0"/>
      <dgm:spPr/>
    </dgm:pt>
    <dgm:pt modelId="{C894AC84-D28D-479F-A3B3-73A5567FDACD}" type="pres">
      <dgm:prSet presAssocID="{1FC6F7C5-7AC9-4695-AA14-08BE65AD4A4A}" presName="bgRect" presStyleLbl="bgShp" presStyleIdx="0" presStyleCnt="3" custLinFactNeighborY="-1301"/>
      <dgm:spPr>
        <a:solidFill>
          <a:srgbClr val="B9DAE5"/>
        </a:solidFill>
      </dgm:spPr>
    </dgm:pt>
    <dgm:pt modelId="{9353EB7A-E788-4622-B305-11BD12098F06}" type="pres">
      <dgm:prSet presAssocID="{1FC6F7C5-7AC9-4695-AA14-08BE65AD4A4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B71B0FB7-61D9-4ACC-8966-ED0C24BF5AE7}" type="pres">
      <dgm:prSet presAssocID="{1FC6F7C5-7AC9-4695-AA14-08BE65AD4A4A}" presName="spaceRect" presStyleCnt="0"/>
      <dgm:spPr/>
    </dgm:pt>
    <dgm:pt modelId="{FCD4C7AF-5E88-4367-ADC4-BA5FBA153C6B}" type="pres">
      <dgm:prSet presAssocID="{1FC6F7C5-7AC9-4695-AA14-08BE65AD4A4A}" presName="parTx" presStyleLbl="revTx" presStyleIdx="0" presStyleCnt="6">
        <dgm:presLayoutVars>
          <dgm:chMax val="0"/>
          <dgm:chPref val="0"/>
        </dgm:presLayoutVars>
      </dgm:prSet>
      <dgm:spPr/>
    </dgm:pt>
    <dgm:pt modelId="{DC4BC9FD-7102-48A9-98E0-A7501BBE005D}" type="pres">
      <dgm:prSet presAssocID="{1FC6F7C5-7AC9-4695-AA14-08BE65AD4A4A}" presName="desTx" presStyleLbl="revTx" presStyleIdx="1" presStyleCnt="6">
        <dgm:presLayoutVars/>
      </dgm:prSet>
      <dgm:spPr/>
    </dgm:pt>
    <dgm:pt modelId="{CCE8FD5D-CE23-4BC0-B8EB-4EF5BD7BD73E}" type="pres">
      <dgm:prSet presAssocID="{6316F8A2-A77D-4960-8AC3-F2B0C734C68D}" presName="sibTrans" presStyleCnt="0"/>
      <dgm:spPr/>
    </dgm:pt>
    <dgm:pt modelId="{E210D70F-72E8-4005-A63C-EF5F55B738BE}" type="pres">
      <dgm:prSet presAssocID="{61D83E96-8A2E-43B3-962C-90E8A459C47A}" presName="compNode" presStyleCnt="0"/>
      <dgm:spPr/>
    </dgm:pt>
    <dgm:pt modelId="{FDC7352A-9505-4E97-86BA-E9DC8427BCC4}" type="pres">
      <dgm:prSet presAssocID="{61D83E96-8A2E-43B3-962C-90E8A459C47A}" presName="bgRect" presStyleLbl="bgShp" presStyleIdx="1" presStyleCnt="3" custLinFactNeighborY="-11319"/>
      <dgm:spPr>
        <a:solidFill>
          <a:srgbClr val="B9DAE5"/>
        </a:solidFill>
      </dgm:spPr>
    </dgm:pt>
    <dgm:pt modelId="{9D632964-7300-4D22-8409-D478CD27ED13}" type="pres">
      <dgm:prSet presAssocID="{61D83E96-8A2E-43B3-962C-90E8A459C47A}" presName="iconRect" presStyleLbl="node1" presStyleIdx="1" presStyleCnt="3" custLinFactNeighborY="-2058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7A2CF53D-D8C6-4BC9-9F5B-C67C3BDD885C}" type="pres">
      <dgm:prSet presAssocID="{61D83E96-8A2E-43B3-962C-90E8A459C47A}" presName="spaceRect" presStyleCnt="0"/>
      <dgm:spPr/>
    </dgm:pt>
    <dgm:pt modelId="{F7E4B5D2-3311-40CB-A28C-39162B213EDB}" type="pres">
      <dgm:prSet presAssocID="{61D83E96-8A2E-43B3-962C-90E8A459C47A}" presName="parTx" presStyleLbl="revTx" presStyleIdx="2" presStyleCnt="6" custLinFactNeighborY="-11322">
        <dgm:presLayoutVars>
          <dgm:chMax val="0"/>
          <dgm:chPref val="0"/>
        </dgm:presLayoutVars>
      </dgm:prSet>
      <dgm:spPr/>
    </dgm:pt>
    <dgm:pt modelId="{D4FEB57F-5863-4B53-90AE-BA8C7BE49F3F}" type="pres">
      <dgm:prSet presAssocID="{61D83E96-8A2E-43B3-962C-90E8A459C47A}" presName="desTx" presStyleLbl="revTx" presStyleIdx="3" presStyleCnt="6" custLinFactNeighborY="-11322">
        <dgm:presLayoutVars/>
      </dgm:prSet>
      <dgm:spPr/>
    </dgm:pt>
    <dgm:pt modelId="{DD72C028-7D1B-4021-8B78-7E42CADF5338}" type="pres">
      <dgm:prSet presAssocID="{69D58578-226E-4640-A1B6-BBC279ABCE91}" presName="sibTrans" presStyleCnt="0"/>
      <dgm:spPr/>
    </dgm:pt>
    <dgm:pt modelId="{1923ACE6-4C09-4A9E-844D-54866C2C427A}" type="pres">
      <dgm:prSet presAssocID="{13EE6A70-46BF-4F14-AB25-687B4B449C9E}" presName="compNode" presStyleCnt="0"/>
      <dgm:spPr/>
    </dgm:pt>
    <dgm:pt modelId="{6F02F92E-7BBA-4983-BFD7-857CFABF19DF}" type="pres">
      <dgm:prSet presAssocID="{13EE6A70-46BF-4F14-AB25-687B4B449C9E}" presName="bgRect" presStyleLbl="bgShp" presStyleIdx="2" presStyleCnt="3" custLinFactNeighborY="-20126"/>
      <dgm:spPr>
        <a:solidFill>
          <a:srgbClr val="B9DAE5"/>
        </a:solidFill>
      </dgm:spPr>
    </dgm:pt>
    <dgm:pt modelId="{5DA89865-3DFD-4F9F-A0E6-7B1E9D775AA4}" type="pres">
      <dgm:prSet presAssocID="{13EE6A70-46BF-4F14-AB25-687B4B449C9E}" presName="iconRect" presStyleLbl="node1" presStyleIdx="2" presStyleCnt="3" custLinFactNeighborY="-3430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19559BC-3ECA-4E7F-9789-E13E0E9E149C}" type="pres">
      <dgm:prSet presAssocID="{13EE6A70-46BF-4F14-AB25-687B4B449C9E}" presName="spaceRect" presStyleCnt="0"/>
      <dgm:spPr/>
    </dgm:pt>
    <dgm:pt modelId="{8D07E02C-8213-42AD-B717-DE4489D69B6F}" type="pres">
      <dgm:prSet presAssocID="{13EE6A70-46BF-4F14-AB25-687B4B449C9E}" presName="parTx" presStyleLbl="revTx" presStyleIdx="4" presStyleCnt="6" custLinFactNeighborY="-18870">
        <dgm:presLayoutVars>
          <dgm:chMax val="0"/>
          <dgm:chPref val="0"/>
        </dgm:presLayoutVars>
      </dgm:prSet>
      <dgm:spPr/>
    </dgm:pt>
    <dgm:pt modelId="{8BD75C95-BC7B-4A9E-A7B3-87AF0A3001FD}" type="pres">
      <dgm:prSet presAssocID="{13EE6A70-46BF-4F14-AB25-687B4B449C9E}" presName="desTx" presStyleLbl="revTx" presStyleIdx="5" presStyleCnt="6" custLinFactNeighborY="-18870">
        <dgm:presLayoutVars/>
      </dgm:prSet>
      <dgm:spPr/>
    </dgm:pt>
  </dgm:ptLst>
  <dgm:cxnLst>
    <dgm:cxn modelId="{7EA5A917-D48D-44E5-ABAD-C8ADAAAA54B8}" srcId="{07EDB3D1-5A47-4E07-A7FF-7E847F7F005F}" destId="{13EE6A70-46BF-4F14-AB25-687B4B449C9E}" srcOrd="2" destOrd="0" parTransId="{987608BE-4A3F-48D0-907E-BD60812AA2AE}" sibTransId="{D2426406-045F-4B0A-B19B-BD8E04180498}"/>
    <dgm:cxn modelId="{AE1A172A-7E58-4455-AC19-FEACACB2B615}" srcId="{61D83E96-8A2E-43B3-962C-90E8A459C47A}" destId="{50B16949-6787-4107-84E3-B02856FEAFC4}" srcOrd="2" destOrd="0" parTransId="{6A83F1D5-30AD-40B2-9D5C-F047F1B9A025}" sibTransId="{405BBC69-3349-4F6E-AFB8-6D34302D1DD8}"/>
    <dgm:cxn modelId="{112EAE30-76B6-4380-9AF5-05BD58D5595A}" type="presOf" srcId="{50B16949-6787-4107-84E3-B02856FEAFC4}" destId="{D4FEB57F-5863-4B53-90AE-BA8C7BE49F3F}" srcOrd="0" destOrd="2" presId="urn:microsoft.com/office/officeart/2018/2/layout/IconVerticalSolidList"/>
    <dgm:cxn modelId="{27630749-6BFE-4AF1-AFCF-9BC91D2F40C2}" srcId="{13EE6A70-46BF-4F14-AB25-687B4B449C9E}" destId="{CBDC7BBB-A4E1-43CE-AB90-F3CDE3D04941}" srcOrd="0" destOrd="0" parTransId="{A131B253-3CB5-4035-9782-241881949E22}" sibTransId="{410E1E39-EE20-4DE0-80CA-BD714A060CD2}"/>
    <dgm:cxn modelId="{FDB1F950-FE4F-4F55-8C09-C8162ED8A2C5}" type="presOf" srcId="{E2BE58EB-9116-47D3-964E-F9D5D860F63C}" destId="{DC4BC9FD-7102-48A9-98E0-A7501BBE005D}" srcOrd="0" destOrd="0" presId="urn:microsoft.com/office/officeart/2018/2/layout/IconVerticalSolidList"/>
    <dgm:cxn modelId="{15001D51-BEC4-4F64-88BA-4E1BB1B1C33D}" srcId="{13EE6A70-46BF-4F14-AB25-687B4B449C9E}" destId="{0DA60D2E-E413-4BD6-99D1-83CEF8469BAE}" srcOrd="2" destOrd="0" parTransId="{E0C8A5CA-A591-44BF-ABAD-DA6662CEE1C4}" sibTransId="{13FF3C71-AD4D-4CB9-925C-B730FACF20C1}"/>
    <dgm:cxn modelId="{1E7B5651-62F3-4335-9E30-5B187F73B857}" type="presOf" srcId="{1885053E-318F-492A-B22E-3D228742E4D8}" destId="{D4FEB57F-5863-4B53-90AE-BA8C7BE49F3F}" srcOrd="0" destOrd="1" presId="urn:microsoft.com/office/officeart/2018/2/layout/IconVerticalSolidList"/>
    <dgm:cxn modelId="{53241273-A874-47BB-90B9-2D0F67221B24}" srcId="{61D83E96-8A2E-43B3-962C-90E8A459C47A}" destId="{0A9EF134-75A8-4D26-BBEA-74C0E7D5767A}" srcOrd="0" destOrd="0" parTransId="{CF276236-329C-45E0-97F3-46399328D4A3}" sibTransId="{9922FB49-3898-4720-A586-E8D732909BDB}"/>
    <dgm:cxn modelId="{3CEED256-B1C0-4EDD-8BBA-BF2A9EFF7237}" srcId="{07EDB3D1-5A47-4E07-A7FF-7E847F7F005F}" destId="{61D83E96-8A2E-43B3-962C-90E8A459C47A}" srcOrd="1" destOrd="0" parTransId="{74211D20-618C-426F-BF2D-A5B7B907DD85}" sibTransId="{69D58578-226E-4640-A1B6-BBC279ABCE91}"/>
    <dgm:cxn modelId="{C14DD081-86B3-415C-ACC3-F23CCB9CC73F}" type="presOf" srcId="{61D83E96-8A2E-43B3-962C-90E8A459C47A}" destId="{F7E4B5D2-3311-40CB-A28C-39162B213EDB}" srcOrd="0" destOrd="0" presId="urn:microsoft.com/office/officeart/2018/2/layout/IconVerticalSolidList"/>
    <dgm:cxn modelId="{C7291382-74BA-4F08-83A4-0109EAA44820}" type="presOf" srcId="{13EE6A70-46BF-4F14-AB25-687B4B449C9E}" destId="{8D07E02C-8213-42AD-B717-DE4489D69B6F}" srcOrd="0" destOrd="0" presId="urn:microsoft.com/office/officeart/2018/2/layout/IconVerticalSolidList"/>
    <dgm:cxn modelId="{FE740A87-46B4-4E93-B401-15555F338AF4}" srcId="{1FC6F7C5-7AC9-4695-AA14-08BE65AD4A4A}" destId="{E2BE58EB-9116-47D3-964E-F9D5D860F63C}" srcOrd="0" destOrd="0" parTransId="{B57F4E02-6E75-4F5D-BE1C-02F54EB48697}" sibTransId="{A7F7E7FA-1D4E-4DC2-9E5C-40B1EF69DD53}"/>
    <dgm:cxn modelId="{B10FD696-E0DC-4814-85BB-271160F21CE6}" srcId="{13EE6A70-46BF-4F14-AB25-687B4B449C9E}" destId="{7903477F-7B6B-4BDD-B0C2-542F56C26375}" srcOrd="1" destOrd="0" parTransId="{6D533AFF-85CC-47DE-9105-DF128D24727E}" sibTransId="{485EF399-4EE6-4EF7-B45B-210F1E5778EC}"/>
    <dgm:cxn modelId="{80BF49B1-8682-4B16-B68D-2C357F0FABA1}" srcId="{07EDB3D1-5A47-4E07-A7FF-7E847F7F005F}" destId="{1FC6F7C5-7AC9-4695-AA14-08BE65AD4A4A}" srcOrd="0" destOrd="0" parTransId="{3AFECB63-4D6B-4CC7-B77A-1D0E46F214A8}" sibTransId="{6316F8A2-A77D-4960-8AC3-F2B0C734C68D}"/>
    <dgm:cxn modelId="{201684BC-778E-449B-9E3A-DF3D67443FBA}" type="presOf" srcId="{1FC6F7C5-7AC9-4695-AA14-08BE65AD4A4A}" destId="{FCD4C7AF-5E88-4367-ADC4-BA5FBA153C6B}" srcOrd="0" destOrd="0" presId="urn:microsoft.com/office/officeart/2018/2/layout/IconVerticalSolidList"/>
    <dgm:cxn modelId="{77EFE0C5-303D-4F47-8432-3995627B87E5}" type="presOf" srcId="{07EDB3D1-5A47-4E07-A7FF-7E847F7F005F}" destId="{1BCF3158-965F-433B-BA2C-B3EF858D0037}" srcOrd="0" destOrd="0" presId="urn:microsoft.com/office/officeart/2018/2/layout/IconVerticalSolidList"/>
    <dgm:cxn modelId="{0B7FEEC8-68F1-46B7-8B85-FC67BB0A396D}" type="presOf" srcId="{0A9EF134-75A8-4D26-BBEA-74C0E7D5767A}" destId="{D4FEB57F-5863-4B53-90AE-BA8C7BE49F3F}" srcOrd="0" destOrd="0" presId="urn:microsoft.com/office/officeart/2018/2/layout/IconVerticalSolidList"/>
    <dgm:cxn modelId="{DA5490CE-79A6-4511-86CF-AD1A49756D99}" type="presOf" srcId="{7903477F-7B6B-4BDD-B0C2-542F56C26375}" destId="{8BD75C95-BC7B-4A9E-A7B3-87AF0A3001FD}" srcOrd="0" destOrd="1" presId="urn:microsoft.com/office/officeart/2018/2/layout/IconVerticalSolidList"/>
    <dgm:cxn modelId="{A3F00AF3-4EF2-4473-91C5-8909873DDBF1}" type="presOf" srcId="{0DA60D2E-E413-4BD6-99D1-83CEF8469BAE}" destId="{8BD75C95-BC7B-4A9E-A7B3-87AF0A3001FD}" srcOrd="0" destOrd="2" presId="urn:microsoft.com/office/officeart/2018/2/layout/IconVerticalSolidList"/>
    <dgm:cxn modelId="{9A3E7DF7-9080-44DB-A989-FA9C11102AA1}" type="presOf" srcId="{CBDC7BBB-A4E1-43CE-AB90-F3CDE3D04941}" destId="{8BD75C95-BC7B-4A9E-A7B3-87AF0A3001FD}" srcOrd="0" destOrd="0" presId="urn:microsoft.com/office/officeart/2018/2/layout/IconVerticalSolidList"/>
    <dgm:cxn modelId="{544ED5FF-D9A6-4802-8390-4C7AA5F4B523}" srcId="{61D83E96-8A2E-43B3-962C-90E8A459C47A}" destId="{1885053E-318F-492A-B22E-3D228742E4D8}" srcOrd="1" destOrd="0" parTransId="{28EC480C-24E8-4AE3-9CFC-E0B842E7FB74}" sibTransId="{0C591A9C-D7AF-4189-9F90-E8B170155748}"/>
    <dgm:cxn modelId="{9DD851BA-E2BA-44DF-893F-3391B10E908F}" type="presParOf" srcId="{1BCF3158-965F-433B-BA2C-B3EF858D0037}" destId="{015ABCCC-7181-41F5-83C4-028F51E070E7}" srcOrd="0" destOrd="0" presId="urn:microsoft.com/office/officeart/2018/2/layout/IconVerticalSolidList"/>
    <dgm:cxn modelId="{07957A51-E39B-4212-8642-6DE36D7DAE3A}" type="presParOf" srcId="{015ABCCC-7181-41F5-83C4-028F51E070E7}" destId="{C894AC84-D28D-479F-A3B3-73A5567FDACD}" srcOrd="0" destOrd="0" presId="urn:microsoft.com/office/officeart/2018/2/layout/IconVerticalSolidList"/>
    <dgm:cxn modelId="{3A042747-4A8E-41AC-B685-CB052A46FB2F}" type="presParOf" srcId="{015ABCCC-7181-41F5-83C4-028F51E070E7}" destId="{9353EB7A-E788-4622-B305-11BD12098F06}" srcOrd="1" destOrd="0" presId="urn:microsoft.com/office/officeart/2018/2/layout/IconVerticalSolidList"/>
    <dgm:cxn modelId="{1C4F8761-83D0-493A-A4B1-864FF96DC759}" type="presParOf" srcId="{015ABCCC-7181-41F5-83C4-028F51E070E7}" destId="{B71B0FB7-61D9-4ACC-8966-ED0C24BF5AE7}" srcOrd="2" destOrd="0" presId="urn:microsoft.com/office/officeart/2018/2/layout/IconVerticalSolidList"/>
    <dgm:cxn modelId="{25F25BB3-B1ED-4B4D-8A7A-723A795E69E3}" type="presParOf" srcId="{015ABCCC-7181-41F5-83C4-028F51E070E7}" destId="{FCD4C7AF-5E88-4367-ADC4-BA5FBA153C6B}" srcOrd="3" destOrd="0" presId="urn:microsoft.com/office/officeart/2018/2/layout/IconVerticalSolidList"/>
    <dgm:cxn modelId="{245BFA98-23E5-454E-B528-543AD8146B72}" type="presParOf" srcId="{015ABCCC-7181-41F5-83C4-028F51E070E7}" destId="{DC4BC9FD-7102-48A9-98E0-A7501BBE005D}" srcOrd="4" destOrd="0" presId="urn:microsoft.com/office/officeart/2018/2/layout/IconVerticalSolidList"/>
    <dgm:cxn modelId="{A5265FB9-AB11-49F1-9E06-29CE2E06BB34}" type="presParOf" srcId="{1BCF3158-965F-433B-BA2C-B3EF858D0037}" destId="{CCE8FD5D-CE23-4BC0-B8EB-4EF5BD7BD73E}" srcOrd="1" destOrd="0" presId="urn:microsoft.com/office/officeart/2018/2/layout/IconVerticalSolidList"/>
    <dgm:cxn modelId="{2BB52907-C34F-44DA-8495-642361CD8E1A}" type="presParOf" srcId="{1BCF3158-965F-433B-BA2C-B3EF858D0037}" destId="{E210D70F-72E8-4005-A63C-EF5F55B738BE}" srcOrd="2" destOrd="0" presId="urn:microsoft.com/office/officeart/2018/2/layout/IconVerticalSolidList"/>
    <dgm:cxn modelId="{D7960189-66EB-4940-8A65-56AF715A861B}" type="presParOf" srcId="{E210D70F-72E8-4005-A63C-EF5F55B738BE}" destId="{FDC7352A-9505-4E97-86BA-E9DC8427BCC4}" srcOrd="0" destOrd="0" presId="urn:microsoft.com/office/officeart/2018/2/layout/IconVerticalSolidList"/>
    <dgm:cxn modelId="{BE670918-485B-45FE-8879-044242040ED3}" type="presParOf" srcId="{E210D70F-72E8-4005-A63C-EF5F55B738BE}" destId="{9D632964-7300-4D22-8409-D478CD27ED13}" srcOrd="1" destOrd="0" presId="urn:microsoft.com/office/officeart/2018/2/layout/IconVerticalSolidList"/>
    <dgm:cxn modelId="{DAB9D273-B258-432B-8820-A732DB44B8DC}" type="presParOf" srcId="{E210D70F-72E8-4005-A63C-EF5F55B738BE}" destId="{7A2CF53D-D8C6-4BC9-9F5B-C67C3BDD885C}" srcOrd="2" destOrd="0" presId="urn:microsoft.com/office/officeart/2018/2/layout/IconVerticalSolidList"/>
    <dgm:cxn modelId="{774ED185-A281-4F8E-8081-6D304D98C049}" type="presParOf" srcId="{E210D70F-72E8-4005-A63C-EF5F55B738BE}" destId="{F7E4B5D2-3311-40CB-A28C-39162B213EDB}" srcOrd="3" destOrd="0" presId="urn:microsoft.com/office/officeart/2018/2/layout/IconVerticalSolidList"/>
    <dgm:cxn modelId="{95A4F9BD-A124-4D3B-B6D5-19185BF904C1}" type="presParOf" srcId="{E210D70F-72E8-4005-A63C-EF5F55B738BE}" destId="{D4FEB57F-5863-4B53-90AE-BA8C7BE49F3F}" srcOrd="4" destOrd="0" presId="urn:microsoft.com/office/officeart/2018/2/layout/IconVerticalSolidList"/>
    <dgm:cxn modelId="{13CBF1C4-BCFE-40EF-B0A8-C870ADDF4926}" type="presParOf" srcId="{1BCF3158-965F-433B-BA2C-B3EF858D0037}" destId="{DD72C028-7D1B-4021-8B78-7E42CADF5338}" srcOrd="3" destOrd="0" presId="urn:microsoft.com/office/officeart/2018/2/layout/IconVerticalSolidList"/>
    <dgm:cxn modelId="{A2C74116-7653-416B-BDED-96F3617820AC}" type="presParOf" srcId="{1BCF3158-965F-433B-BA2C-B3EF858D0037}" destId="{1923ACE6-4C09-4A9E-844D-54866C2C427A}" srcOrd="4" destOrd="0" presId="urn:microsoft.com/office/officeart/2018/2/layout/IconVerticalSolidList"/>
    <dgm:cxn modelId="{AC6B9946-47A6-491A-BD46-2EDE1D81D01A}" type="presParOf" srcId="{1923ACE6-4C09-4A9E-844D-54866C2C427A}" destId="{6F02F92E-7BBA-4983-BFD7-857CFABF19DF}" srcOrd="0" destOrd="0" presId="urn:microsoft.com/office/officeart/2018/2/layout/IconVerticalSolidList"/>
    <dgm:cxn modelId="{FC651996-CF12-471E-A358-411DE76C9E24}" type="presParOf" srcId="{1923ACE6-4C09-4A9E-844D-54866C2C427A}" destId="{5DA89865-3DFD-4F9F-A0E6-7B1E9D775AA4}" srcOrd="1" destOrd="0" presId="urn:microsoft.com/office/officeart/2018/2/layout/IconVerticalSolidList"/>
    <dgm:cxn modelId="{9F1323E9-9AE0-4AA9-8167-D9C86B913B3C}" type="presParOf" srcId="{1923ACE6-4C09-4A9E-844D-54866C2C427A}" destId="{319559BC-3ECA-4E7F-9789-E13E0E9E149C}" srcOrd="2" destOrd="0" presId="urn:microsoft.com/office/officeart/2018/2/layout/IconVerticalSolidList"/>
    <dgm:cxn modelId="{DB88FEE8-2C5F-47FD-AAA5-A8029790CB8E}" type="presParOf" srcId="{1923ACE6-4C09-4A9E-844D-54866C2C427A}" destId="{8D07E02C-8213-42AD-B717-DE4489D69B6F}" srcOrd="3" destOrd="0" presId="urn:microsoft.com/office/officeart/2018/2/layout/IconVerticalSolidList"/>
    <dgm:cxn modelId="{AE6A2DF7-3555-4477-92BD-797F3C6FAB47}" type="presParOf" srcId="{1923ACE6-4C09-4A9E-844D-54866C2C427A}" destId="{8BD75C95-BC7B-4A9E-A7B3-87AF0A3001FD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18E204-15A3-4BE3-A8AE-CA5102421810}" type="doc">
      <dgm:prSet loTypeId="urn:microsoft.com/office/officeart/2005/8/layout/default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7F579AF8-EC49-474F-AFB9-68F91232B562}">
      <dgm:prSet/>
      <dgm:spPr>
        <a:solidFill>
          <a:srgbClr val="FF9E1B"/>
        </a:solidFill>
      </dgm:spPr>
      <dgm:t>
        <a:bodyPr/>
        <a:lstStyle/>
        <a:p>
          <a:r>
            <a:rPr lang="en-US"/>
            <a:t>Motivation</a:t>
          </a:r>
        </a:p>
      </dgm:t>
    </dgm:pt>
    <dgm:pt modelId="{EDAB216D-DA8D-4739-AACC-598A72F8CB65}" type="parTrans" cxnId="{E1CB6582-4FAA-47E4-A6E5-5A5A6CC52B59}">
      <dgm:prSet/>
      <dgm:spPr/>
      <dgm:t>
        <a:bodyPr/>
        <a:lstStyle/>
        <a:p>
          <a:endParaRPr lang="en-US"/>
        </a:p>
      </dgm:t>
    </dgm:pt>
    <dgm:pt modelId="{26F1A0B6-91F3-4B2D-9DD3-187CF357BEC3}" type="sibTrans" cxnId="{E1CB6582-4FAA-47E4-A6E5-5A5A6CC52B59}">
      <dgm:prSet/>
      <dgm:spPr/>
      <dgm:t>
        <a:bodyPr/>
        <a:lstStyle/>
        <a:p>
          <a:endParaRPr lang="en-US"/>
        </a:p>
      </dgm:t>
    </dgm:pt>
    <dgm:pt modelId="{BBD9362A-D1DF-4873-8BA7-AB34A44F7A92}">
      <dgm:prSet/>
      <dgm:spPr>
        <a:solidFill>
          <a:srgbClr val="FF9E1B"/>
        </a:solidFill>
      </dgm:spPr>
      <dgm:t>
        <a:bodyPr/>
        <a:lstStyle/>
        <a:p>
          <a:r>
            <a:rPr lang="en-US"/>
            <a:t>Self-efficacy</a:t>
          </a:r>
        </a:p>
      </dgm:t>
    </dgm:pt>
    <dgm:pt modelId="{9017ED43-4A78-470F-B7FB-772BB8105895}" type="parTrans" cxnId="{F6AE027B-6209-4231-A390-DB22850ACA0E}">
      <dgm:prSet/>
      <dgm:spPr/>
      <dgm:t>
        <a:bodyPr/>
        <a:lstStyle/>
        <a:p>
          <a:endParaRPr lang="en-US"/>
        </a:p>
      </dgm:t>
    </dgm:pt>
    <dgm:pt modelId="{B751E406-B824-4F13-A247-BB35E17FC69D}" type="sibTrans" cxnId="{F6AE027B-6209-4231-A390-DB22850ACA0E}">
      <dgm:prSet/>
      <dgm:spPr/>
      <dgm:t>
        <a:bodyPr/>
        <a:lstStyle/>
        <a:p>
          <a:endParaRPr lang="en-US"/>
        </a:p>
      </dgm:t>
    </dgm:pt>
    <dgm:pt modelId="{BE189E1F-2675-4262-B790-3626F5EA46AA}">
      <dgm:prSet/>
      <dgm:spPr>
        <a:solidFill>
          <a:srgbClr val="FF9E1B"/>
        </a:solidFill>
      </dgm:spPr>
      <dgm:t>
        <a:bodyPr/>
        <a:lstStyle/>
        <a:p>
          <a:r>
            <a:rPr lang="en-US"/>
            <a:t>Smoking &amp; quitting history</a:t>
          </a:r>
        </a:p>
      </dgm:t>
    </dgm:pt>
    <dgm:pt modelId="{0F022A49-E480-464C-9B93-27194C8B917A}" type="parTrans" cxnId="{7533F1B9-2EE1-4754-8981-86CBE9295575}">
      <dgm:prSet/>
      <dgm:spPr/>
      <dgm:t>
        <a:bodyPr/>
        <a:lstStyle/>
        <a:p>
          <a:endParaRPr lang="en-US"/>
        </a:p>
      </dgm:t>
    </dgm:pt>
    <dgm:pt modelId="{4CC93B49-60B8-441A-B448-BB79C6D39BD2}" type="sibTrans" cxnId="{7533F1B9-2EE1-4754-8981-86CBE9295575}">
      <dgm:prSet/>
      <dgm:spPr/>
      <dgm:t>
        <a:bodyPr/>
        <a:lstStyle/>
        <a:p>
          <a:endParaRPr lang="en-US"/>
        </a:p>
      </dgm:t>
    </dgm:pt>
    <dgm:pt modelId="{CF77DBA2-7C87-470F-BE02-AB87C875184A}">
      <dgm:prSet/>
      <dgm:spPr>
        <a:solidFill>
          <a:srgbClr val="FF9E1B"/>
        </a:solidFill>
      </dgm:spPr>
      <dgm:t>
        <a:bodyPr/>
        <a:lstStyle/>
        <a:p>
          <a:r>
            <a:rPr lang="en-US"/>
            <a:t>Environmental considerations</a:t>
          </a:r>
        </a:p>
      </dgm:t>
    </dgm:pt>
    <dgm:pt modelId="{9B41902F-C565-4730-B77C-4B44CA92F0D6}" type="parTrans" cxnId="{F46FF24B-CA3A-41FC-9309-6D83BF02F0AA}">
      <dgm:prSet/>
      <dgm:spPr/>
      <dgm:t>
        <a:bodyPr/>
        <a:lstStyle/>
        <a:p>
          <a:endParaRPr lang="en-US"/>
        </a:p>
      </dgm:t>
    </dgm:pt>
    <dgm:pt modelId="{0E02B28F-264B-4520-9FD8-DA355102F07F}" type="sibTrans" cxnId="{F46FF24B-CA3A-41FC-9309-6D83BF02F0AA}">
      <dgm:prSet/>
      <dgm:spPr/>
      <dgm:t>
        <a:bodyPr/>
        <a:lstStyle/>
        <a:p>
          <a:endParaRPr lang="en-US"/>
        </a:p>
      </dgm:t>
    </dgm:pt>
    <dgm:pt modelId="{A0003658-F0B5-4774-A587-C4F7F219997A}">
      <dgm:prSet/>
      <dgm:spPr>
        <a:solidFill>
          <a:srgbClr val="FF9E1B"/>
        </a:solidFill>
      </dgm:spPr>
      <dgm:t>
        <a:bodyPr/>
        <a:lstStyle/>
        <a:p>
          <a:r>
            <a:rPr lang="en-US"/>
            <a:t>Treatment overview &amp; rationale</a:t>
          </a:r>
        </a:p>
      </dgm:t>
    </dgm:pt>
    <dgm:pt modelId="{C17250EE-4703-458B-938F-4A296EDB7B33}" type="parTrans" cxnId="{D8FE2AAC-5AF8-4720-85A3-62A614EEC2C2}">
      <dgm:prSet/>
      <dgm:spPr/>
      <dgm:t>
        <a:bodyPr/>
        <a:lstStyle/>
        <a:p>
          <a:endParaRPr lang="en-US"/>
        </a:p>
      </dgm:t>
    </dgm:pt>
    <dgm:pt modelId="{9A86022D-865B-4F85-8B19-D6F737A6F8B6}" type="sibTrans" cxnId="{D8FE2AAC-5AF8-4720-85A3-62A614EEC2C2}">
      <dgm:prSet/>
      <dgm:spPr/>
      <dgm:t>
        <a:bodyPr/>
        <a:lstStyle/>
        <a:p>
          <a:endParaRPr lang="en-US"/>
        </a:p>
      </dgm:t>
    </dgm:pt>
    <dgm:pt modelId="{812CC595-CDE5-4754-98A1-FC6DA846ECF7}">
      <dgm:prSet/>
      <dgm:spPr>
        <a:solidFill>
          <a:srgbClr val="FF9E1B"/>
        </a:solidFill>
      </dgm:spPr>
      <dgm:t>
        <a:bodyPr/>
        <a:lstStyle/>
        <a:p>
          <a:r>
            <a:rPr lang="en-US"/>
            <a:t>Health considerations </a:t>
          </a:r>
        </a:p>
      </dgm:t>
    </dgm:pt>
    <dgm:pt modelId="{690073D6-7E1F-4F68-A407-F9A820347AC0}" type="parTrans" cxnId="{6ED377C9-F630-4D45-9A12-F3FC2586650F}">
      <dgm:prSet/>
      <dgm:spPr/>
      <dgm:t>
        <a:bodyPr/>
        <a:lstStyle/>
        <a:p>
          <a:endParaRPr lang="en-US"/>
        </a:p>
      </dgm:t>
    </dgm:pt>
    <dgm:pt modelId="{82E2D641-B63E-43BD-9961-C2C5CF3F5D0D}" type="sibTrans" cxnId="{6ED377C9-F630-4D45-9A12-F3FC2586650F}">
      <dgm:prSet/>
      <dgm:spPr/>
      <dgm:t>
        <a:bodyPr/>
        <a:lstStyle/>
        <a:p>
          <a:endParaRPr lang="en-US"/>
        </a:p>
      </dgm:t>
    </dgm:pt>
    <dgm:pt modelId="{048C2962-BE4F-4E4E-BA52-B8A952E21C56}">
      <dgm:prSet/>
      <dgm:spPr>
        <a:solidFill>
          <a:srgbClr val="FF9E1B"/>
        </a:solidFill>
      </dgm:spPr>
      <dgm:t>
        <a:bodyPr/>
        <a:lstStyle/>
        <a:p>
          <a:r>
            <a:rPr lang="en-US"/>
            <a:t>Quitting methods </a:t>
          </a:r>
        </a:p>
      </dgm:t>
    </dgm:pt>
    <dgm:pt modelId="{F5230A7D-2A05-4C39-8C48-890B1880B133}" type="parTrans" cxnId="{EE732D9D-F5D2-45DA-8192-35F90440D98A}">
      <dgm:prSet/>
      <dgm:spPr/>
      <dgm:t>
        <a:bodyPr/>
        <a:lstStyle/>
        <a:p>
          <a:endParaRPr lang="en-US"/>
        </a:p>
      </dgm:t>
    </dgm:pt>
    <dgm:pt modelId="{B32F3DBD-5BB5-4D0D-A4EE-60B71E40B35F}" type="sibTrans" cxnId="{EE732D9D-F5D2-45DA-8192-35F90440D98A}">
      <dgm:prSet/>
      <dgm:spPr/>
      <dgm:t>
        <a:bodyPr/>
        <a:lstStyle/>
        <a:p>
          <a:endParaRPr lang="en-US"/>
        </a:p>
      </dgm:t>
    </dgm:pt>
    <dgm:pt modelId="{A2346A37-8875-4727-BEB6-D8EA25D30C43}">
      <dgm:prSet/>
      <dgm:spPr>
        <a:solidFill>
          <a:srgbClr val="FF9E1B"/>
        </a:solidFill>
      </dgm:spPr>
      <dgm:t>
        <a:bodyPr/>
        <a:lstStyle/>
        <a:p>
          <a:r>
            <a:rPr lang="en-US"/>
            <a:t>Self-image</a:t>
          </a:r>
        </a:p>
      </dgm:t>
    </dgm:pt>
    <dgm:pt modelId="{70FFE329-717A-4D51-B18A-1F2A1BDDA936}" type="parTrans" cxnId="{06D9FC56-535C-40F8-B0B6-61F11754BA1B}">
      <dgm:prSet/>
      <dgm:spPr/>
      <dgm:t>
        <a:bodyPr/>
        <a:lstStyle/>
        <a:p>
          <a:endParaRPr lang="en-US"/>
        </a:p>
      </dgm:t>
    </dgm:pt>
    <dgm:pt modelId="{FD12BB55-A60C-40B5-B67E-93A65F3D9AF1}" type="sibTrans" cxnId="{06D9FC56-535C-40F8-B0B6-61F11754BA1B}">
      <dgm:prSet/>
      <dgm:spPr/>
      <dgm:t>
        <a:bodyPr/>
        <a:lstStyle/>
        <a:p>
          <a:endParaRPr lang="en-US"/>
        </a:p>
      </dgm:t>
    </dgm:pt>
    <dgm:pt modelId="{2BB116B4-5F60-4B83-B2FB-67CCE144A36B}" type="pres">
      <dgm:prSet presAssocID="{9518E204-15A3-4BE3-A8AE-CA5102421810}" presName="diagram" presStyleCnt="0">
        <dgm:presLayoutVars>
          <dgm:dir/>
          <dgm:resizeHandles val="exact"/>
        </dgm:presLayoutVars>
      </dgm:prSet>
      <dgm:spPr/>
    </dgm:pt>
    <dgm:pt modelId="{3C92166B-464B-4976-9320-1EB531251321}" type="pres">
      <dgm:prSet presAssocID="{7F579AF8-EC49-474F-AFB9-68F91232B562}" presName="node" presStyleLbl="node1" presStyleIdx="0" presStyleCnt="8">
        <dgm:presLayoutVars>
          <dgm:bulletEnabled val="1"/>
        </dgm:presLayoutVars>
      </dgm:prSet>
      <dgm:spPr/>
    </dgm:pt>
    <dgm:pt modelId="{BBF8A308-4F8C-4C27-9E61-0259775ADDAA}" type="pres">
      <dgm:prSet presAssocID="{26F1A0B6-91F3-4B2D-9DD3-187CF357BEC3}" presName="sibTrans" presStyleCnt="0"/>
      <dgm:spPr/>
    </dgm:pt>
    <dgm:pt modelId="{D421AE67-3C0F-4C77-8D22-7A983986EB04}" type="pres">
      <dgm:prSet presAssocID="{BBD9362A-D1DF-4873-8BA7-AB34A44F7A92}" presName="node" presStyleLbl="node1" presStyleIdx="1" presStyleCnt="8">
        <dgm:presLayoutVars>
          <dgm:bulletEnabled val="1"/>
        </dgm:presLayoutVars>
      </dgm:prSet>
      <dgm:spPr/>
    </dgm:pt>
    <dgm:pt modelId="{9C15DF11-3B92-4C20-9EC7-B6344FA59E03}" type="pres">
      <dgm:prSet presAssocID="{B751E406-B824-4F13-A247-BB35E17FC69D}" presName="sibTrans" presStyleCnt="0"/>
      <dgm:spPr/>
    </dgm:pt>
    <dgm:pt modelId="{CF942B5E-1594-430E-A081-982AA0A51376}" type="pres">
      <dgm:prSet presAssocID="{BE189E1F-2675-4262-B790-3626F5EA46AA}" presName="node" presStyleLbl="node1" presStyleIdx="2" presStyleCnt="8">
        <dgm:presLayoutVars>
          <dgm:bulletEnabled val="1"/>
        </dgm:presLayoutVars>
      </dgm:prSet>
      <dgm:spPr/>
    </dgm:pt>
    <dgm:pt modelId="{DB948872-9B33-4B97-A6A5-D922E236CDAB}" type="pres">
      <dgm:prSet presAssocID="{4CC93B49-60B8-441A-B448-BB79C6D39BD2}" presName="sibTrans" presStyleCnt="0"/>
      <dgm:spPr/>
    </dgm:pt>
    <dgm:pt modelId="{7D773AB9-0D8F-4BF6-B173-64F99F24F804}" type="pres">
      <dgm:prSet presAssocID="{CF77DBA2-7C87-470F-BE02-AB87C875184A}" presName="node" presStyleLbl="node1" presStyleIdx="3" presStyleCnt="8">
        <dgm:presLayoutVars>
          <dgm:bulletEnabled val="1"/>
        </dgm:presLayoutVars>
      </dgm:prSet>
      <dgm:spPr/>
    </dgm:pt>
    <dgm:pt modelId="{727AAD3E-C32C-4EED-A1CB-BC1CA4E91B15}" type="pres">
      <dgm:prSet presAssocID="{0E02B28F-264B-4520-9FD8-DA355102F07F}" presName="sibTrans" presStyleCnt="0"/>
      <dgm:spPr/>
    </dgm:pt>
    <dgm:pt modelId="{61CA4ED9-BBE0-4810-A423-473C846C6A64}" type="pres">
      <dgm:prSet presAssocID="{A0003658-F0B5-4774-A587-C4F7F219997A}" presName="node" presStyleLbl="node1" presStyleIdx="4" presStyleCnt="8">
        <dgm:presLayoutVars>
          <dgm:bulletEnabled val="1"/>
        </dgm:presLayoutVars>
      </dgm:prSet>
      <dgm:spPr/>
    </dgm:pt>
    <dgm:pt modelId="{64B8F442-0E84-4A40-818E-63E9D29547E5}" type="pres">
      <dgm:prSet presAssocID="{9A86022D-865B-4F85-8B19-D6F737A6F8B6}" presName="sibTrans" presStyleCnt="0"/>
      <dgm:spPr/>
    </dgm:pt>
    <dgm:pt modelId="{13D4BA00-802B-419C-B760-EA7669F316B6}" type="pres">
      <dgm:prSet presAssocID="{812CC595-CDE5-4754-98A1-FC6DA846ECF7}" presName="node" presStyleLbl="node1" presStyleIdx="5" presStyleCnt="8">
        <dgm:presLayoutVars>
          <dgm:bulletEnabled val="1"/>
        </dgm:presLayoutVars>
      </dgm:prSet>
      <dgm:spPr/>
    </dgm:pt>
    <dgm:pt modelId="{6F627D06-E674-4BDE-A74A-17B1AD0AA658}" type="pres">
      <dgm:prSet presAssocID="{82E2D641-B63E-43BD-9961-C2C5CF3F5D0D}" presName="sibTrans" presStyleCnt="0"/>
      <dgm:spPr/>
    </dgm:pt>
    <dgm:pt modelId="{23AF7775-9C0C-40D8-9946-847E1BDF3346}" type="pres">
      <dgm:prSet presAssocID="{048C2962-BE4F-4E4E-BA52-B8A952E21C56}" presName="node" presStyleLbl="node1" presStyleIdx="6" presStyleCnt="8">
        <dgm:presLayoutVars>
          <dgm:bulletEnabled val="1"/>
        </dgm:presLayoutVars>
      </dgm:prSet>
      <dgm:spPr/>
    </dgm:pt>
    <dgm:pt modelId="{ADDB644F-A104-4C39-88B5-FBD088815ED6}" type="pres">
      <dgm:prSet presAssocID="{B32F3DBD-5BB5-4D0D-A4EE-60B71E40B35F}" presName="sibTrans" presStyleCnt="0"/>
      <dgm:spPr/>
    </dgm:pt>
    <dgm:pt modelId="{155196AC-5992-4718-9575-89D3F69F7CE2}" type="pres">
      <dgm:prSet presAssocID="{A2346A37-8875-4727-BEB6-D8EA25D30C43}" presName="node" presStyleLbl="node1" presStyleIdx="7" presStyleCnt="8">
        <dgm:presLayoutVars>
          <dgm:bulletEnabled val="1"/>
        </dgm:presLayoutVars>
      </dgm:prSet>
      <dgm:spPr/>
    </dgm:pt>
  </dgm:ptLst>
  <dgm:cxnLst>
    <dgm:cxn modelId="{5A8FB102-7360-4D52-997C-FA822FB21E7E}" type="presOf" srcId="{7F579AF8-EC49-474F-AFB9-68F91232B562}" destId="{3C92166B-464B-4976-9320-1EB531251321}" srcOrd="0" destOrd="0" presId="urn:microsoft.com/office/officeart/2005/8/layout/default"/>
    <dgm:cxn modelId="{7748D210-8AAA-4DA6-9AF7-19B8EA0D162A}" type="presOf" srcId="{812CC595-CDE5-4754-98A1-FC6DA846ECF7}" destId="{13D4BA00-802B-419C-B760-EA7669F316B6}" srcOrd="0" destOrd="0" presId="urn:microsoft.com/office/officeart/2005/8/layout/default"/>
    <dgm:cxn modelId="{DDEC5912-141F-4234-99BA-5D476DB5911F}" type="presOf" srcId="{9518E204-15A3-4BE3-A8AE-CA5102421810}" destId="{2BB116B4-5F60-4B83-B2FB-67CCE144A36B}" srcOrd="0" destOrd="0" presId="urn:microsoft.com/office/officeart/2005/8/layout/default"/>
    <dgm:cxn modelId="{58EFB036-48A2-4134-8C31-D65996BEC34D}" type="presOf" srcId="{048C2962-BE4F-4E4E-BA52-B8A952E21C56}" destId="{23AF7775-9C0C-40D8-9946-847E1BDF3346}" srcOrd="0" destOrd="0" presId="urn:microsoft.com/office/officeart/2005/8/layout/default"/>
    <dgm:cxn modelId="{BD71C545-CED8-45AE-9283-863345527523}" type="presOf" srcId="{A0003658-F0B5-4774-A587-C4F7F219997A}" destId="{61CA4ED9-BBE0-4810-A423-473C846C6A64}" srcOrd="0" destOrd="0" presId="urn:microsoft.com/office/officeart/2005/8/layout/default"/>
    <dgm:cxn modelId="{F46FF24B-CA3A-41FC-9309-6D83BF02F0AA}" srcId="{9518E204-15A3-4BE3-A8AE-CA5102421810}" destId="{CF77DBA2-7C87-470F-BE02-AB87C875184A}" srcOrd="3" destOrd="0" parTransId="{9B41902F-C565-4730-B77C-4B44CA92F0D6}" sibTransId="{0E02B28F-264B-4520-9FD8-DA355102F07F}"/>
    <dgm:cxn modelId="{06D9FC56-535C-40F8-B0B6-61F11754BA1B}" srcId="{9518E204-15A3-4BE3-A8AE-CA5102421810}" destId="{A2346A37-8875-4727-BEB6-D8EA25D30C43}" srcOrd="7" destOrd="0" parTransId="{70FFE329-717A-4D51-B18A-1F2A1BDDA936}" sibTransId="{FD12BB55-A60C-40B5-B67E-93A65F3D9AF1}"/>
    <dgm:cxn modelId="{F6AE027B-6209-4231-A390-DB22850ACA0E}" srcId="{9518E204-15A3-4BE3-A8AE-CA5102421810}" destId="{BBD9362A-D1DF-4873-8BA7-AB34A44F7A92}" srcOrd="1" destOrd="0" parTransId="{9017ED43-4A78-470F-B7FB-772BB8105895}" sibTransId="{B751E406-B824-4F13-A247-BB35E17FC69D}"/>
    <dgm:cxn modelId="{E1CB6582-4FAA-47E4-A6E5-5A5A6CC52B59}" srcId="{9518E204-15A3-4BE3-A8AE-CA5102421810}" destId="{7F579AF8-EC49-474F-AFB9-68F91232B562}" srcOrd="0" destOrd="0" parTransId="{EDAB216D-DA8D-4739-AACC-598A72F8CB65}" sibTransId="{26F1A0B6-91F3-4B2D-9DD3-187CF357BEC3}"/>
    <dgm:cxn modelId="{3303108F-37FB-4835-AF8B-16FD74759B87}" type="presOf" srcId="{BE189E1F-2675-4262-B790-3626F5EA46AA}" destId="{CF942B5E-1594-430E-A081-982AA0A51376}" srcOrd="0" destOrd="0" presId="urn:microsoft.com/office/officeart/2005/8/layout/default"/>
    <dgm:cxn modelId="{EE732D9D-F5D2-45DA-8192-35F90440D98A}" srcId="{9518E204-15A3-4BE3-A8AE-CA5102421810}" destId="{048C2962-BE4F-4E4E-BA52-B8A952E21C56}" srcOrd="6" destOrd="0" parTransId="{F5230A7D-2A05-4C39-8C48-890B1880B133}" sibTransId="{B32F3DBD-5BB5-4D0D-A4EE-60B71E40B35F}"/>
    <dgm:cxn modelId="{8CDC95A9-DA33-418F-9E5F-93A0268C53AD}" type="presOf" srcId="{A2346A37-8875-4727-BEB6-D8EA25D30C43}" destId="{155196AC-5992-4718-9575-89D3F69F7CE2}" srcOrd="0" destOrd="0" presId="urn:microsoft.com/office/officeart/2005/8/layout/default"/>
    <dgm:cxn modelId="{D8FE2AAC-5AF8-4720-85A3-62A614EEC2C2}" srcId="{9518E204-15A3-4BE3-A8AE-CA5102421810}" destId="{A0003658-F0B5-4774-A587-C4F7F219997A}" srcOrd="4" destOrd="0" parTransId="{C17250EE-4703-458B-938F-4A296EDB7B33}" sibTransId="{9A86022D-865B-4F85-8B19-D6F737A6F8B6}"/>
    <dgm:cxn modelId="{7533F1B9-2EE1-4754-8981-86CBE9295575}" srcId="{9518E204-15A3-4BE3-A8AE-CA5102421810}" destId="{BE189E1F-2675-4262-B790-3626F5EA46AA}" srcOrd="2" destOrd="0" parTransId="{0F022A49-E480-464C-9B93-27194C8B917A}" sibTransId="{4CC93B49-60B8-441A-B448-BB79C6D39BD2}"/>
    <dgm:cxn modelId="{6ED377C9-F630-4D45-9A12-F3FC2586650F}" srcId="{9518E204-15A3-4BE3-A8AE-CA5102421810}" destId="{812CC595-CDE5-4754-98A1-FC6DA846ECF7}" srcOrd="5" destOrd="0" parTransId="{690073D6-7E1F-4F68-A407-F9A820347AC0}" sibTransId="{82E2D641-B63E-43BD-9961-C2C5CF3F5D0D}"/>
    <dgm:cxn modelId="{053240EE-083D-4421-B5F3-06B49D5BD945}" type="presOf" srcId="{CF77DBA2-7C87-470F-BE02-AB87C875184A}" destId="{7D773AB9-0D8F-4BF6-B173-64F99F24F804}" srcOrd="0" destOrd="0" presId="urn:microsoft.com/office/officeart/2005/8/layout/default"/>
    <dgm:cxn modelId="{CF3ABCF7-02D8-4AAE-A932-1A4AF58918C5}" type="presOf" srcId="{BBD9362A-D1DF-4873-8BA7-AB34A44F7A92}" destId="{D421AE67-3C0F-4C77-8D22-7A983986EB04}" srcOrd="0" destOrd="0" presId="urn:microsoft.com/office/officeart/2005/8/layout/default"/>
    <dgm:cxn modelId="{B80C8A2B-D294-4BE2-A0C7-D99672C194DD}" type="presParOf" srcId="{2BB116B4-5F60-4B83-B2FB-67CCE144A36B}" destId="{3C92166B-464B-4976-9320-1EB531251321}" srcOrd="0" destOrd="0" presId="urn:microsoft.com/office/officeart/2005/8/layout/default"/>
    <dgm:cxn modelId="{EFB34D4F-4FB4-475D-87C2-4C0A78D0A052}" type="presParOf" srcId="{2BB116B4-5F60-4B83-B2FB-67CCE144A36B}" destId="{BBF8A308-4F8C-4C27-9E61-0259775ADDAA}" srcOrd="1" destOrd="0" presId="urn:microsoft.com/office/officeart/2005/8/layout/default"/>
    <dgm:cxn modelId="{FCFA503D-1D96-429C-812B-D99088D125C7}" type="presParOf" srcId="{2BB116B4-5F60-4B83-B2FB-67CCE144A36B}" destId="{D421AE67-3C0F-4C77-8D22-7A983986EB04}" srcOrd="2" destOrd="0" presId="urn:microsoft.com/office/officeart/2005/8/layout/default"/>
    <dgm:cxn modelId="{D9AAB58A-ED8E-4056-BEAB-C34EB4D77C87}" type="presParOf" srcId="{2BB116B4-5F60-4B83-B2FB-67CCE144A36B}" destId="{9C15DF11-3B92-4C20-9EC7-B6344FA59E03}" srcOrd="3" destOrd="0" presId="urn:microsoft.com/office/officeart/2005/8/layout/default"/>
    <dgm:cxn modelId="{C76FB5A3-A748-4A7D-801C-04918168AC50}" type="presParOf" srcId="{2BB116B4-5F60-4B83-B2FB-67CCE144A36B}" destId="{CF942B5E-1594-430E-A081-982AA0A51376}" srcOrd="4" destOrd="0" presId="urn:microsoft.com/office/officeart/2005/8/layout/default"/>
    <dgm:cxn modelId="{CE7DC412-02B4-4743-B522-8267A50AC1E3}" type="presParOf" srcId="{2BB116B4-5F60-4B83-B2FB-67CCE144A36B}" destId="{DB948872-9B33-4B97-A6A5-D922E236CDAB}" srcOrd="5" destOrd="0" presId="urn:microsoft.com/office/officeart/2005/8/layout/default"/>
    <dgm:cxn modelId="{D8F0B6EA-ACC4-4569-A973-736AF6C0B855}" type="presParOf" srcId="{2BB116B4-5F60-4B83-B2FB-67CCE144A36B}" destId="{7D773AB9-0D8F-4BF6-B173-64F99F24F804}" srcOrd="6" destOrd="0" presId="urn:microsoft.com/office/officeart/2005/8/layout/default"/>
    <dgm:cxn modelId="{D437EBA3-E34A-4B52-83CC-D205EFDDCD33}" type="presParOf" srcId="{2BB116B4-5F60-4B83-B2FB-67CCE144A36B}" destId="{727AAD3E-C32C-4EED-A1CB-BC1CA4E91B15}" srcOrd="7" destOrd="0" presId="urn:microsoft.com/office/officeart/2005/8/layout/default"/>
    <dgm:cxn modelId="{095A90F3-FA58-4634-8E2E-EC5379FFB7E5}" type="presParOf" srcId="{2BB116B4-5F60-4B83-B2FB-67CCE144A36B}" destId="{61CA4ED9-BBE0-4810-A423-473C846C6A64}" srcOrd="8" destOrd="0" presId="urn:microsoft.com/office/officeart/2005/8/layout/default"/>
    <dgm:cxn modelId="{A1F13075-54D0-4144-B5B6-EBEA4E48C71E}" type="presParOf" srcId="{2BB116B4-5F60-4B83-B2FB-67CCE144A36B}" destId="{64B8F442-0E84-4A40-818E-63E9D29547E5}" srcOrd="9" destOrd="0" presId="urn:microsoft.com/office/officeart/2005/8/layout/default"/>
    <dgm:cxn modelId="{42C4EF01-A794-4153-A333-126BA1C9D365}" type="presParOf" srcId="{2BB116B4-5F60-4B83-B2FB-67CCE144A36B}" destId="{13D4BA00-802B-419C-B760-EA7669F316B6}" srcOrd="10" destOrd="0" presId="urn:microsoft.com/office/officeart/2005/8/layout/default"/>
    <dgm:cxn modelId="{F290C7CE-833F-410B-83BE-424E0BB02054}" type="presParOf" srcId="{2BB116B4-5F60-4B83-B2FB-67CCE144A36B}" destId="{6F627D06-E674-4BDE-A74A-17B1AD0AA658}" srcOrd="11" destOrd="0" presId="urn:microsoft.com/office/officeart/2005/8/layout/default"/>
    <dgm:cxn modelId="{C041099E-9B3A-4CD2-B9D4-E19F0C839813}" type="presParOf" srcId="{2BB116B4-5F60-4B83-B2FB-67CCE144A36B}" destId="{23AF7775-9C0C-40D8-9946-847E1BDF3346}" srcOrd="12" destOrd="0" presId="urn:microsoft.com/office/officeart/2005/8/layout/default"/>
    <dgm:cxn modelId="{6587D09B-7223-4958-B0BB-C82108F77376}" type="presParOf" srcId="{2BB116B4-5F60-4B83-B2FB-67CCE144A36B}" destId="{ADDB644F-A104-4C39-88B5-FBD088815ED6}" srcOrd="13" destOrd="0" presId="urn:microsoft.com/office/officeart/2005/8/layout/default"/>
    <dgm:cxn modelId="{D6D1BC94-8E8D-473E-8DC8-7FF68AD4A225}" type="presParOf" srcId="{2BB116B4-5F60-4B83-B2FB-67CCE144A36B}" destId="{155196AC-5992-4718-9575-89D3F69F7CE2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FB1A86-3F2E-40EF-B39F-FAF436BE495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7A1FBB-E988-4F86-94B7-B4FF3C4E3ECC}">
      <dgm:prSet phldrT="[Text]"/>
      <dgm:spPr/>
      <dgm:t>
        <a:bodyPr/>
        <a:lstStyle/>
        <a:p>
          <a:r>
            <a:rPr lang="en-US" dirty="0"/>
            <a:t>Total AHS Referrals </a:t>
          </a:r>
        </a:p>
        <a:p>
          <a:r>
            <a:rPr lang="en-US" dirty="0"/>
            <a:t>1/1/24 – 8/31/24</a:t>
          </a:r>
        </a:p>
        <a:p>
          <a:r>
            <a:rPr lang="en-US" dirty="0"/>
            <a:t>878</a:t>
          </a:r>
        </a:p>
      </dgm:t>
    </dgm:pt>
    <dgm:pt modelId="{E8120911-9C05-42D9-8304-6B835BC40AC9}" type="parTrans" cxnId="{13123A8B-D9DA-479C-B49A-23AD510C728A}">
      <dgm:prSet/>
      <dgm:spPr/>
      <dgm:t>
        <a:bodyPr/>
        <a:lstStyle/>
        <a:p>
          <a:endParaRPr lang="en-US"/>
        </a:p>
      </dgm:t>
    </dgm:pt>
    <dgm:pt modelId="{70FA2213-D3D9-441F-A8B6-6B7FF4C6B935}" type="sibTrans" cxnId="{13123A8B-D9DA-479C-B49A-23AD510C728A}">
      <dgm:prSet/>
      <dgm:spPr/>
      <dgm:t>
        <a:bodyPr/>
        <a:lstStyle/>
        <a:p>
          <a:endParaRPr lang="en-US"/>
        </a:p>
      </dgm:t>
    </dgm:pt>
    <dgm:pt modelId="{E09A8E95-8600-4652-9D76-7829FE057E35}">
      <dgm:prSet phldrT="[Text]"/>
      <dgm:spPr/>
      <dgm:t>
        <a:bodyPr/>
        <a:lstStyle/>
        <a:p>
          <a:r>
            <a:rPr lang="en-US" dirty="0"/>
            <a:t>Reached </a:t>
          </a:r>
        </a:p>
        <a:p>
          <a:r>
            <a:rPr lang="en-US" dirty="0"/>
            <a:t>483</a:t>
          </a:r>
        </a:p>
        <a:p>
          <a:r>
            <a:rPr lang="en-US" dirty="0"/>
            <a:t>55.0%</a:t>
          </a:r>
        </a:p>
      </dgm:t>
    </dgm:pt>
    <dgm:pt modelId="{6C21001D-AF42-4EE5-906C-F0F0C1818504}" type="parTrans" cxnId="{609E3679-39CD-41B6-8BF2-01E2FBA1AB12}">
      <dgm:prSet/>
      <dgm:spPr/>
      <dgm:t>
        <a:bodyPr/>
        <a:lstStyle/>
        <a:p>
          <a:endParaRPr lang="en-US"/>
        </a:p>
      </dgm:t>
    </dgm:pt>
    <dgm:pt modelId="{7AB1F826-3B49-456C-AE04-776CA61AD947}" type="sibTrans" cxnId="{609E3679-39CD-41B6-8BF2-01E2FBA1AB12}">
      <dgm:prSet/>
      <dgm:spPr/>
      <dgm:t>
        <a:bodyPr/>
        <a:lstStyle/>
        <a:p>
          <a:endParaRPr lang="en-US"/>
        </a:p>
      </dgm:t>
    </dgm:pt>
    <dgm:pt modelId="{B4BF4927-DD99-4E71-9543-BF2E6212FED4}">
      <dgm:prSet phldrT="[Text]"/>
      <dgm:spPr/>
      <dgm:t>
        <a:bodyPr/>
        <a:lstStyle/>
        <a:p>
          <a:r>
            <a:rPr lang="en-US" dirty="0"/>
            <a:t>Enrolled</a:t>
          </a:r>
        </a:p>
        <a:p>
          <a:r>
            <a:rPr lang="en-US" dirty="0"/>
            <a:t>228</a:t>
          </a:r>
        </a:p>
        <a:p>
          <a:r>
            <a:rPr lang="en-US" dirty="0"/>
            <a:t>47.2%</a:t>
          </a:r>
        </a:p>
      </dgm:t>
    </dgm:pt>
    <dgm:pt modelId="{C5B89172-5AA9-4B40-AEF0-83053AA66783}" type="parTrans" cxnId="{D89D650E-D385-4AFF-AAB4-BB723514B582}">
      <dgm:prSet/>
      <dgm:spPr/>
      <dgm:t>
        <a:bodyPr/>
        <a:lstStyle/>
        <a:p>
          <a:endParaRPr lang="en-US"/>
        </a:p>
      </dgm:t>
    </dgm:pt>
    <dgm:pt modelId="{ABDA690B-2E68-4304-BB8A-00D4ABF346D8}" type="sibTrans" cxnId="{D89D650E-D385-4AFF-AAB4-BB723514B582}">
      <dgm:prSet/>
      <dgm:spPr/>
      <dgm:t>
        <a:bodyPr/>
        <a:lstStyle/>
        <a:p>
          <a:endParaRPr lang="en-US"/>
        </a:p>
      </dgm:t>
    </dgm:pt>
    <dgm:pt modelId="{92EAE129-BED3-4E57-BB08-545B6C9228EF}">
      <dgm:prSet phldrT="[Text]"/>
      <dgm:spPr/>
      <dgm:t>
        <a:bodyPr/>
        <a:lstStyle/>
        <a:p>
          <a:r>
            <a:rPr lang="en-US" dirty="0"/>
            <a:t>Declined Services</a:t>
          </a:r>
        </a:p>
        <a:p>
          <a:r>
            <a:rPr lang="en-US" dirty="0"/>
            <a:t>255</a:t>
          </a:r>
        </a:p>
        <a:p>
          <a:r>
            <a:rPr lang="en-US" dirty="0"/>
            <a:t>52.8%</a:t>
          </a:r>
        </a:p>
      </dgm:t>
    </dgm:pt>
    <dgm:pt modelId="{F71C88B0-54FA-40BA-B8A0-DD3F2F769F97}" type="parTrans" cxnId="{BDD5BCED-9707-4C97-A114-E30DDA5D42FE}">
      <dgm:prSet/>
      <dgm:spPr/>
      <dgm:t>
        <a:bodyPr/>
        <a:lstStyle/>
        <a:p>
          <a:endParaRPr lang="en-US"/>
        </a:p>
      </dgm:t>
    </dgm:pt>
    <dgm:pt modelId="{931B9C20-87F6-4870-BE9E-13539A0002C6}" type="sibTrans" cxnId="{BDD5BCED-9707-4C97-A114-E30DDA5D42FE}">
      <dgm:prSet/>
      <dgm:spPr/>
      <dgm:t>
        <a:bodyPr/>
        <a:lstStyle/>
        <a:p>
          <a:endParaRPr lang="en-US"/>
        </a:p>
      </dgm:t>
    </dgm:pt>
    <dgm:pt modelId="{82329BAC-1C0D-42F3-977E-0B942852DC5E}">
      <dgm:prSet phldrT="[Text]"/>
      <dgm:spPr/>
      <dgm:t>
        <a:bodyPr/>
        <a:lstStyle/>
        <a:p>
          <a:r>
            <a:rPr lang="en-US" dirty="0"/>
            <a:t>No Contact </a:t>
          </a:r>
        </a:p>
        <a:p>
          <a:r>
            <a:rPr lang="en-US" dirty="0"/>
            <a:t>379</a:t>
          </a:r>
        </a:p>
        <a:p>
          <a:r>
            <a:rPr lang="en-US" dirty="0"/>
            <a:t>43.2%</a:t>
          </a:r>
        </a:p>
      </dgm:t>
    </dgm:pt>
    <dgm:pt modelId="{9164A15E-F0F8-4491-94DA-710CA3ED88F8}" type="parTrans" cxnId="{9B38475D-8563-48DB-B49F-60ED6F0E0D75}">
      <dgm:prSet/>
      <dgm:spPr/>
      <dgm:t>
        <a:bodyPr/>
        <a:lstStyle/>
        <a:p>
          <a:endParaRPr lang="en-US"/>
        </a:p>
      </dgm:t>
    </dgm:pt>
    <dgm:pt modelId="{47EC4903-9145-4775-BC78-E1B64B0B62BA}" type="sibTrans" cxnId="{9B38475D-8563-48DB-B49F-60ED6F0E0D75}">
      <dgm:prSet/>
      <dgm:spPr/>
      <dgm:t>
        <a:bodyPr/>
        <a:lstStyle/>
        <a:p>
          <a:endParaRPr lang="en-US"/>
        </a:p>
      </dgm:t>
    </dgm:pt>
    <dgm:pt modelId="{95576BC6-C473-4C50-B228-AF82F7961147}">
      <dgm:prSet/>
      <dgm:spPr/>
      <dgm:t>
        <a:bodyPr/>
        <a:lstStyle/>
        <a:p>
          <a:r>
            <a:rPr lang="en-US" dirty="0"/>
            <a:t>Attempting </a:t>
          </a:r>
        </a:p>
        <a:p>
          <a:r>
            <a:rPr lang="en-US" dirty="0"/>
            <a:t>16</a:t>
          </a:r>
        </a:p>
        <a:p>
          <a:r>
            <a:rPr lang="en-US" dirty="0"/>
            <a:t>1.8%</a:t>
          </a:r>
        </a:p>
      </dgm:t>
    </dgm:pt>
    <dgm:pt modelId="{849A064A-957A-45DC-A734-4078B519CCDC}" type="parTrans" cxnId="{BB536FF4-9FC6-4960-88F9-866816F17071}">
      <dgm:prSet/>
      <dgm:spPr/>
      <dgm:t>
        <a:bodyPr/>
        <a:lstStyle/>
        <a:p>
          <a:endParaRPr lang="en-US"/>
        </a:p>
      </dgm:t>
    </dgm:pt>
    <dgm:pt modelId="{6C55656E-1042-44E9-80A4-D5268C64618C}" type="sibTrans" cxnId="{BB536FF4-9FC6-4960-88F9-866816F17071}">
      <dgm:prSet/>
      <dgm:spPr/>
      <dgm:t>
        <a:bodyPr/>
        <a:lstStyle/>
        <a:p>
          <a:endParaRPr lang="en-US"/>
        </a:p>
      </dgm:t>
    </dgm:pt>
    <dgm:pt modelId="{9FC9AE0E-1CDE-410E-9068-D26651D88FE6}" type="pres">
      <dgm:prSet presAssocID="{51FB1A86-3F2E-40EF-B39F-FAF436BE495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EA3911A-CC58-4ED2-BB66-49234E92408F}" type="pres">
      <dgm:prSet presAssocID="{BB7A1FBB-E988-4F86-94B7-B4FF3C4E3ECC}" presName="hierRoot1" presStyleCnt="0"/>
      <dgm:spPr/>
    </dgm:pt>
    <dgm:pt modelId="{69512939-50BF-4232-9888-28875F41AB1C}" type="pres">
      <dgm:prSet presAssocID="{BB7A1FBB-E988-4F86-94B7-B4FF3C4E3ECC}" presName="composite" presStyleCnt="0"/>
      <dgm:spPr/>
    </dgm:pt>
    <dgm:pt modelId="{247A2061-06BD-4C4B-A312-4A339A655C9D}" type="pres">
      <dgm:prSet presAssocID="{BB7A1FBB-E988-4F86-94B7-B4FF3C4E3ECC}" presName="background" presStyleLbl="node0" presStyleIdx="0" presStyleCnt="1"/>
      <dgm:spPr/>
    </dgm:pt>
    <dgm:pt modelId="{DCBE4280-0CD1-432A-B0BD-D75C9F1E00FF}" type="pres">
      <dgm:prSet presAssocID="{BB7A1FBB-E988-4F86-94B7-B4FF3C4E3ECC}" presName="text" presStyleLbl="fgAcc0" presStyleIdx="0" presStyleCnt="1">
        <dgm:presLayoutVars>
          <dgm:chPref val="3"/>
        </dgm:presLayoutVars>
      </dgm:prSet>
      <dgm:spPr/>
    </dgm:pt>
    <dgm:pt modelId="{565025EB-E88E-43BF-9C61-6D87D84401F3}" type="pres">
      <dgm:prSet presAssocID="{BB7A1FBB-E988-4F86-94B7-B4FF3C4E3ECC}" presName="hierChild2" presStyleCnt="0"/>
      <dgm:spPr/>
    </dgm:pt>
    <dgm:pt modelId="{302F59C6-C171-4A67-8D3F-957969F1B1DC}" type="pres">
      <dgm:prSet presAssocID="{6C21001D-AF42-4EE5-906C-F0F0C1818504}" presName="Name10" presStyleLbl="parChTrans1D2" presStyleIdx="0" presStyleCnt="3"/>
      <dgm:spPr/>
    </dgm:pt>
    <dgm:pt modelId="{DA969B19-E2F7-48DF-A505-704E8B3E2790}" type="pres">
      <dgm:prSet presAssocID="{E09A8E95-8600-4652-9D76-7829FE057E35}" presName="hierRoot2" presStyleCnt="0"/>
      <dgm:spPr/>
    </dgm:pt>
    <dgm:pt modelId="{0143EE85-0498-4817-8394-48B6FFD8B447}" type="pres">
      <dgm:prSet presAssocID="{E09A8E95-8600-4652-9D76-7829FE057E35}" presName="composite2" presStyleCnt="0"/>
      <dgm:spPr/>
    </dgm:pt>
    <dgm:pt modelId="{80CED43A-EF35-47ED-8DA4-423D8872CC19}" type="pres">
      <dgm:prSet presAssocID="{E09A8E95-8600-4652-9D76-7829FE057E35}" presName="background2" presStyleLbl="node2" presStyleIdx="0" presStyleCnt="3"/>
      <dgm:spPr/>
    </dgm:pt>
    <dgm:pt modelId="{149D008F-53C9-4869-8450-2150F5847E0B}" type="pres">
      <dgm:prSet presAssocID="{E09A8E95-8600-4652-9D76-7829FE057E35}" presName="text2" presStyleLbl="fgAcc2" presStyleIdx="0" presStyleCnt="3">
        <dgm:presLayoutVars>
          <dgm:chPref val="3"/>
        </dgm:presLayoutVars>
      </dgm:prSet>
      <dgm:spPr/>
    </dgm:pt>
    <dgm:pt modelId="{DFD9BF81-7CDF-4194-8721-80965CCB3D8A}" type="pres">
      <dgm:prSet presAssocID="{E09A8E95-8600-4652-9D76-7829FE057E35}" presName="hierChild3" presStyleCnt="0"/>
      <dgm:spPr/>
    </dgm:pt>
    <dgm:pt modelId="{8C721AF7-3C93-42F0-94C0-464DA4B9410B}" type="pres">
      <dgm:prSet presAssocID="{C5B89172-5AA9-4B40-AEF0-83053AA66783}" presName="Name17" presStyleLbl="parChTrans1D3" presStyleIdx="0" presStyleCnt="2"/>
      <dgm:spPr/>
    </dgm:pt>
    <dgm:pt modelId="{79604285-DC2C-4FCC-88C6-573E0EDE5871}" type="pres">
      <dgm:prSet presAssocID="{B4BF4927-DD99-4E71-9543-BF2E6212FED4}" presName="hierRoot3" presStyleCnt="0"/>
      <dgm:spPr/>
    </dgm:pt>
    <dgm:pt modelId="{7A171F9A-A137-4F56-A508-3029559C832A}" type="pres">
      <dgm:prSet presAssocID="{B4BF4927-DD99-4E71-9543-BF2E6212FED4}" presName="composite3" presStyleCnt="0"/>
      <dgm:spPr/>
    </dgm:pt>
    <dgm:pt modelId="{931E6E43-9411-45A0-93F4-19BF316BADF8}" type="pres">
      <dgm:prSet presAssocID="{B4BF4927-DD99-4E71-9543-BF2E6212FED4}" presName="background3" presStyleLbl="node3" presStyleIdx="0" presStyleCnt="2"/>
      <dgm:spPr/>
    </dgm:pt>
    <dgm:pt modelId="{59E911E3-100E-4BED-A0B1-E9837F7C56F0}" type="pres">
      <dgm:prSet presAssocID="{B4BF4927-DD99-4E71-9543-BF2E6212FED4}" presName="text3" presStyleLbl="fgAcc3" presStyleIdx="0" presStyleCnt="2">
        <dgm:presLayoutVars>
          <dgm:chPref val="3"/>
        </dgm:presLayoutVars>
      </dgm:prSet>
      <dgm:spPr/>
    </dgm:pt>
    <dgm:pt modelId="{7707A85D-30DC-418F-8049-49FABEEF8CBD}" type="pres">
      <dgm:prSet presAssocID="{B4BF4927-DD99-4E71-9543-BF2E6212FED4}" presName="hierChild4" presStyleCnt="0"/>
      <dgm:spPr/>
    </dgm:pt>
    <dgm:pt modelId="{728D38F4-4D92-453E-B2D4-BBE737EFC145}" type="pres">
      <dgm:prSet presAssocID="{F71C88B0-54FA-40BA-B8A0-DD3F2F769F97}" presName="Name17" presStyleLbl="parChTrans1D3" presStyleIdx="1" presStyleCnt="2"/>
      <dgm:spPr/>
    </dgm:pt>
    <dgm:pt modelId="{34D2651B-37F3-47CC-BCBC-8CE7EAB9BB91}" type="pres">
      <dgm:prSet presAssocID="{92EAE129-BED3-4E57-BB08-545B6C9228EF}" presName="hierRoot3" presStyleCnt="0"/>
      <dgm:spPr/>
    </dgm:pt>
    <dgm:pt modelId="{297231F2-758D-4E93-95AA-A9F45A5DCDA9}" type="pres">
      <dgm:prSet presAssocID="{92EAE129-BED3-4E57-BB08-545B6C9228EF}" presName="composite3" presStyleCnt="0"/>
      <dgm:spPr/>
    </dgm:pt>
    <dgm:pt modelId="{A93CCA26-704F-4BFB-A4B7-5D4BD9B4D73F}" type="pres">
      <dgm:prSet presAssocID="{92EAE129-BED3-4E57-BB08-545B6C9228EF}" presName="background3" presStyleLbl="node3" presStyleIdx="1" presStyleCnt="2"/>
      <dgm:spPr/>
    </dgm:pt>
    <dgm:pt modelId="{906DA463-4ACF-4C2D-8A4B-0CFCF93BBB70}" type="pres">
      <dgm:prSet presAssocID="{92EAE129-BED3-4E57-BB08-545B6C9228EF}" presName="text3" presStyleLbl="fgAcc3" presStyleIdx="1" presStyleCnt="2">
        <dgm:presLayoutVars>
          <dgm:chPref val="3"/>
        </dgm:presLayoutVars>
      </dgm:prSet>
      <dgm:spPr/>
    </dgm:pt>
    <dgm:pt modelId="{978D58C3-F1AD-45C6-82B6-F00CD47A441C}" type="pres">
      <dgm:prSet presAssocID="{92EAE129-BED3-4E57-BB08-545B6C9228EF}" presName="hierChild4" presStyleCnt="0"/>
      <dgm:spPr/>
    </dgm:pt>
    <dgm:pt modelId="{87300C76-3B33-4A5E-8ADF-52B9D5F4959B}" type="pres">
      <dgm:prSet presAssocID="{849A064A-957A-45DC-A734-4078B519CCDC}" presName="Name10" presStyleLbl="parChTrans1D2" presStyleIdx="1" presStyleCnt="3"/>
      <dgm:spPr/>
    </dgm:pt>
    <dgm:pt modelId="{A224D518-585C-4C8A-8C88-C0387ACF55EB}" type="pres">
      <dgm:prSet presAssocID="{95576BC6-C473-4C50-B228-AF82F7961147}" presName="hierRoot2" presStyleCnt="0"/>
      <dgm:spPr/>
    </dgm:pt>
    <dgm:pt modelId="{42EE8536-E675-48CC-BF65-0A5640EB64E6}" type="pres">
      <dgm:prSet presAssocID="{95576BC6-C473-4C50-B228-AF82F7961147}" presName="composite2" presStyleCnt="0"/>
      <dgm:spPr/>
    </dgm:pt>
    <dgm:pt modelId="{2B1FD014-397F-4CD1-9F96-BE6472B63ED6}" type="pres">
      <dgm:prSet presAssocID="{95576BC6-C473-4C50-B228-AF82F7961147}" presName="background2" presStyleLbl="node2" presStyleIdx="1" presStyleCnt="3"/>
      <dgm:spPr/>
    </dgm:pt>
    <dgm:pt modelId="{1BE04D7C-5F9C-44BD-8553-4DFE3B0BA368}" type="pres">
      <dgm:prSet presAssocID="{95576BC6-C473-4C50-B228-AF82F7961147}" presName="text2" presStyleLbl="fgAcc2" presStyleIdx="1" presStyleCnt="3">
        <dgm:presLayoutVars>
          <dgm:chPref val="3"/>
        </dgm:presLayoutVars>
      </dgm:prSet>
      <dgm:spPr/>
    </dgm:pt>
    <dgm:pt modelId="{536F79EB-B211-4DCB-A743-D04C8F98F37F}" type="pres">
      <dgm:prSet presAssocID="{95576BC6-C473-4C50-B228-AF82F7961147}" presName="hierChild3" presStyleCnt="0"/>
      <dgm:spPr/>
    </dgm:pt>
    <dgm:pt modelId="{DBD64B74-7C61-46B5-8244-674A453B723D}" type="pres">
      <dgm:prSet presAssocID="{9164A15E-F0F8-4491-94DA-710CA3ED88F8}" presName="Name10" presStyleLbl="parChTrans1D2" presStyleIdx="2" presStyleCnt="3"/>
      <dgm:spPr/>
    </dgm:pt>
    <dgm:pt modelId="{A2A23A05-A195-47A7-A75B-7E687DB49043}" type="pres">
      <dgm:prSet presAssocID="{82329BAC-1C0D-42F3-977E-0B942852DC5E}" presName="hierRoot2" presStyleCnt="0"/>
      <dgm:spPr/>
    </dgm:pt>
    <dgm:pt modelId="{66924412-D019-41D7-945A-B5CCDF9C9EBE}" type="pres">
      <dgm:prSet presAssocID="{82329BAC-1C0D-42F3-977E-0B942852DC5E}" presName="composite2" presStyleCnt="0"/>
      <dgm:spPr/>
    </dgm:pt>
    <dgm:pt modelId="{C7563808-AA59-4F15-9CBB-07940BAB82DE}" type="pres">
      <dgm:prSet presAssocID="{82329BAC-1C0D-42F3-977E-0B942852DC5E}" presName="background2" presStyleLbl="node2" presStyleIdx="2" presStyleCnt="3"/>
      <dgm:spPr/>
    </dgm:pt>
    <dgm:pt modelId="{69B99809-9F06-41C1-A6D0-7E5E9B38E161}" type="pres">
      <dgm:prSet presAssocID="{82329BAC-1C0D-42F3-977E-0B942852DC5E}" presName="text2" presStyleLbl="fgAcc2" presStyleIdx="2" presStyleCnt="3">
        <dgm:presLayoutVars>
          <dgm:chPref val="3"/>
        </dgm:presLayoutVars>
      </dgm:prSet>
      <dgm:spPr/>
    </dgm:pt>
    <dgm:pt modelId="{C3F7FE6C-E819-4061-8E66-35C67232C3F6}" type="pres">
      <dgm:prSet presAssocID="{82329BAC-1C0D-42F3-977E-0B942852DC5E}" presName="hierChild3" presStyleCnt="0"/>
      <dgm:spPr/>
    </dgm:pt>
  </dgm:ptLst>
  <dgm:cxnLst>
    <dgm:cxn modelId="{EA594607-8751-4E11-BC94-B395E71F1F12}" type="presOf" srcId="{B4BF4927-DD99-4E71-9543-BF2E6212FED4}" destId="{59E911E3-100E-4BED-A0B1-E9837F7C56F0}" srcOrd="0" destOrd="0" presId="urn:microsoft.com/office/officeart/2005/8/layout/hierarchy1"/>
    <dgm:cxn modelId="{B8AA0E08-EF7A-4493-B74B-64A2C17428AB}" type="presOf" srcId="{849A064A-957A-45DC-A734-4078B519CCDC}" destId="{87300C76-3B33-4A5E-8ADF-52B9D5F4959B}" srcOrd="0" destOrd="0" presId="urn:microsoft.com/office/officeart/2005/8/layout/hierarchy1"/>
    <dgm:cxn modelId="{D89D650E-D385-4AFF-AAB4-BB723514B582}" srcId="{E09A8E95-8600-4652-9D76-7829FE057E35}" destId="{B4BF4927-DD99-4E71-9543-BF2E6212FED4}" srcOrd="0" destOrd="0" parTransId="{C5B89172-5AA9-4B40-AEF0-83053AA66783}" sibTransId="{ABDA690B-2E68-4304-BB8A-00D4ABF346D8}"/>
    <dgm:cxn modelId="{5A405028-68B0-427A-B03E-3F7745163A81}" type="presOf" srcId="{95576BC6-C473-4C50-B228-AF82F7961147}" destId="{1BE04D7C-5F9C-44BD-8553-4DFE3B0BA368}" srcOrd="0" destOrd="0" presId="urn:microsoft.com/office/officeart/2005/8/layout/hierarchy1"/>
    <dgm:cxn modelId="{1C36D52E-1397-40E2-8F68-41D8AA0C8200}" type="presOf" srcId="{F71C88B0-54FA-40BA-B8A0-DD3F2F769F97}" destId="{728D38F4-4D92-453E-B2D4-BBE737EFC145}" srcOrd="0" destOrd="0" presId="urn:microsoft.com/office/officeart/2005/8/layout/hierarchy1"/>
    <dgm:cxn modelId="{9B38475D-8563-48DB-B49F-60ED6F0E0D75}" srcId="{BB7A1FBB-E988-4F86-94B7-B4FF3C4E3ECC}" destId="{82329BAC-1C0D-42F3-977E-0B942852DC5E}" srcOrd="2" destOrd="0" parTransId="{9164A15E-F0F8-4491-94DA-710CA3ED88F8}" sibTransId="{47EC4903-9145-4775-BC78-E1B64B0B62BA}"/>
    <dgm:cxn modelId="{35027242-1A26-4CB1-9F11-811E46285FE0}" type="presOf" srcId="{6C21001D-AF42-4EE5-906C-F0F0C1818504}" destId="{302F59C6-C171-4A67-8D3F-957969F1B1DC}" srcOrd="0" destOrd="0" presId="urn:microsoft.com/office/officeart/2005/8/layout/hierarchy1"/>
    <dgm:cxn modelId="{80387F54-6FEF-4995-80CB-A632DD42C1D1}" type="presOf" srcId="{E09A8E95-8600-4652-9D76-7829FE057E35}" destId="{149D008F-53C9-4869-8450-2150F5847E0B}" srcOrd="0" destOrd="0" presId="urn:microsoft.com/office/officeart/2005/8/layout/hierarchy1"/>
    <dgm:cxn modelId="{14264955-F0EB-42B7-9223-38AF1621ED8E}" type="presOf" srcId="{82329BAC-1C0D-42F3-977E-0B942852DC5E}" destId="{69B99809-9F06-41C1-A6D0-7E5E9B38E161}" srcOrd="0" destOrd="0" presId="urn:microsoft.com/office/officeart/2005/8/layout/hierarchy1"/>
    <dgm:cxn modelId="{609E3679-39CD-41B6-8BF2-01E2FBA1AB12}" srcId="{BB7A1FBB-E988-4F86-94B7-B4FF3C4E3ECC}" destId="{E09A8E95-8600-4652-9D76-7829FE057E35}" srcOrd="0" destOrd="0" parTransId="{6C21001D-AF42-4EE5-906C-F0F0C1818504}" sibTransId="{7AB1F826-3B49-456C-AE04-776CA61AD947}"/>
    <dgm:cxn modelId="{13123A8B-D9DA-479C-B49A-23AD510C728A}" srcId="{51FB1A86-3F2E-40EF-B39F-FAF436BE4953}" destId="{BB7A1FBB-E988-4F86-94B7-B4FF3C4E3ECC}" srcOrd="0" destOrd="0" parTransId="{E8120911-9C05-42D9-8304-6B835BC40AC9}" sibTransId="{70FA2213-D3D9-441F-A8B6-6B7FF4C6B935}"/>
    <dgm:cxn modelId="{C358ED97-74DF-4463-B249-3379D1AA61B2}" type="presOf" srcId="{C5B89172-5AA9-4B40-AEF0-83053AA66783}" destId="{8C721AF7-3C93-42F0-94C0-464DA4B9410B}" srcOrd="0" destOrd="0" presId="urn:microsoft.com/office/officeart/2005/8/layout/hierarchy1"/>
    <dgm:cxn modelId="{3D887EB8-28B2-4989-8641-F98A66D3238A}" type="presOf" srcId="{9164A15E-F0F8-4491-94DA-710CA3ED88F8}" destId="{DBD64B74-7C61-46B5-8244-674A453B723D}" srcOrd="0" destOrd="0" presId="urn:microsoft.com/office/officeart/2005/8/layout/hierarchy1"/>
    <dgm:cxn modelId="{4FB508C4-D3C8-4DC9-BE2A-14504D776A85}" type="presOf" srcId="{51FB1A86-3F2E-40EF-B39F-FAF436BE4953}" destId="{9FC9AE0E-1CDE-410E-9068-D26651D88FE6}" srcOrd="0" destOrd="0" presId="urn:microsoft.com/office/officeart/2005/8/layout/hierarchy1"/>
    <dgm:cxn modelId="{880987EA-CC6F-4370-A9C8-A9C573CAFD1E}" type="presOf" srcId="{BB7A1FBB-E988-4F86-94B7-B4FF3C4E3ECC}" destId="{DCBE4280-0CD1-432A-B0BD-D75C9F1E00FF}" srcOrd="0" destOrd="0" presId="urn:microsoft.com/office/officeart/2005/8/layout/hierarchy1"/>
    <dgm:cxn modelId="{BDD5BCED-9707-4C97-A114-E30DDA5D42FE}" srcId="{E09A8E95-8600-4652-9D76-7829FE057E35}" destId="{92EAE129-BED3-4E57-BB08-545B6C9228EF}" srcOrd="1" destOrd="0" parTransId="{F71C88B0-54FA-40BA-B8A0-DD3F2F769F97}" sibTransId="{931B9C20-87F6-4870-BE9E-13539A0002C6}"/>
    <dgm:cxn modelId="{BB536FF4-9FC6-4960-88F9-866816F17071}" srcId="{BB7A1FBB-E988-4F86-94B7-B4FF3C4E3ECC}" destId="{95576BC6-C473-4C50-B228-AF82F7961147}" srcOrd="1" destOrd="0" parTransId="{849A064A-957A-45DC-A734-4078B519CCDC}" sibTransId="{6C55656E-1042-44E9-80A4-D5268C64618C}"/>
    <dgm:cxn modelId="{DF31B7FD-9E88-415F-B08C-549D3B08C7DB}" type="presOf" srcId="{92EAE129-BED3-4E57-BB08-545B6C9228EF}" destId="{906DA463-4ACF-4C2D-8A4B-0CFCF93BBB70}" srcOrd="0" destOrd="0" presId="urn:microsoft.com/office/officeart/2005/8/layout/hierarchy1"/>
    <dgm:cxn modelId="{5F3FD20B-C2B9-4885-BB52-D91FFBE6A340}" type="presParOf" srcId="{9FC9AE0E-1CDE-410E-9068-D26651D88FE6}" destId="{1EA3911A-CC58-4ED2-BB66-49234E92408F}" srcOrd="0" destOrd="0" presId="urn:microsoft.com/office/officeart/2005/8/layout/hierarchy1"/>
    <dgm:cxn modelId="{B515D57F-D255-4954-A35C-10A8C3232435}" type="presParOf" srcId="{1EA3911A-CC58-4ED2-BB66-49234E92408F}" destId="{69512939-50BF-4232-9888-28875F41AB1C}" srcOrd="0" destOrd="0" presId="urn:microsoft.com/office/officeart/2005/8/layout/hierarchy1"/>
    <dgm:cxn modelId="{A99C6013-F0ED-4F5E-B3BE-EA10BC7DFEDD}" type="presParOf" srcId="{69512939-50BF-4232-9888-28875F41AB1C}" destId="{247A2061-06BD-4C4B-A312-4A339A655C9D}" srcOrd="0" destOrd="0" presId="urn:microsoft.com/office/officeart/2005/8/layout/hierarchy1"/>
    <dgm:cxn modelId="{BFCA7360-A317-49B5-ADED-6D4F3DC59165}" type="presParOf" srcId="{69512939-50BF-4232-9888-28875F41AB1C}" destId="{DCBE4280-0CD1-432A-B0BD-D75C9F1E00FF}" srcOrd="1" destOrd="0" presId="urn:microsoft.com/office/officeart/2005/8/layout/hierarchy1"/>
    <dgm:cxn modelId="{5ACC6133-F40D-4465-A942-A9A6014AA83A}" type="presParOf" srcId="{1EA3911A-CC58-4ED2-BB66-49234E92408F}" destId="{565025EB-E88E-43BF-9C61-6D87D84401F3}" srcOrd="1" destOrd="0" presId="urn:microsoft.com/office/officeart/2005/8/layout/hierarchy1"/>
    <dgm:cxn modelId="{EE312E3E-8E3D-4B4C-98D5-66BBCDFAA054}" type="presParOf" srcId="{565025EB-E88E-43BF-9C61-6D87D84401F3}" destId="{302F59C6-C171-4A67-8D3F-957969F1B1DC}" srcOrd="0" destOrd="0" presId="urn:microsoft.com/office/officeart/2005/8/layout/hierarchy1"/>
    <dgm:cxn modelId="{31E2E230-2771-4D94-A57C-D3E715D3C0CB}" type="presParOf" srcId="{565025EB-E88E-43BF-9C61-6D87D84401F3}" destId="{DA969B19-E2F7-48DF-A505-704E8B3E2790}" srcOrd="1" destOrd="0" presId="urn:microsoft.com/office/officeart/2005/8/layout/hierarchy1"/>
    <dgm:cxn modelId="{521FA4D1-2E54-4913-8468-04361DF301C9}" type="presParOf" srcId="{DA969B19-E2F7-48DF-A505-704E8B3E2790}" destId="{0143EE85-0498-4817-8394-48B6FFD8B447}" srcOrd="0" destOrd="0" presId="urn:microsoft.com/office/officeart/2005/8/layout/hierarchy1"/>
    <dgm:cxn modelId="{609A056A-CEB3-4153-9121-518848C603AA}" type="presParOf" srcId="{0143EE85-0498-4817-8394-48B6FFD8B447}" destId="{80CED43A-EF35-47ED-8DA4-423D8872CC19}" srcOrd="0" destOrd="0" presId="urn:microsoft.com/office/officeart/2005/8/layout/hierarchy1"/>
    <dgm:cxn modelId="{B67781F8-4346-4A43-9E81-0B3A6F5A025A}" type="presParOf" srcId="{0143EE85-0498-4817-8394-48B6FFD8B447}" destId="{149D008F-53C9-4869-8450-2150F5847E0B}" srcOrd="1" destOrd="0" presId="urn:microsoft.com/office/officeart/2005/8/layout/hierarchy1"/>
    <dgm:cxn modelId="{A70301CF-1EA3-44B3-AC77-7A8CBF298D63}" type="presParOf" srcId="{DA969B19-E2F7-48DF-A505-704E8B3E2790}" destId="{DFD9BF81-7CDF-4194-8721-80965CCB3D8A}" srcOrd="1" destOrd="0" presId="urn:microsoft.com/office/officeart/2005/8/layout/hierarchy1"/>
    <dgm:cxn modelId="{CEE18DDD-AF1E-4CCB-A75E-326E5216BE15}" type="presParOf" srcId="{DFD9BF81-7CDF-4194-8721-80965CCB3D8A}" destId="{8C721AF7-3C93-42F0-94C0-464DA4B9410B}" srcOrd="0" destOrd="0" presId="urn:microsoft.com/office/officeart/2005/8/layout/hierarchy1"/>
    <dgm:cxn modelId="{40A5FBDF-A80A-4A20-9D92-A30910010B66}" type="presParOf" srcId="{DFD9BF81-7CDF-4194-8721-80965CCB3D8A}" destId="{79604285-DC2C-4FCC-88C6-573E0EDE5871}" srcOrd="1" destOrd="0" presId="urn:microsoft.com/office/officeart/2005/8/layout/hierarchy1"/>
    <dgm:cxn modelId="{F45E5B90-3100-4CD6-AA56-DC8CA9973BD5}" type="presParOf" srcId="{79604285-DC2C-4FCC-88C6-573E0EDE5871}" destId="{7A171F9A-A137-4F56-A508-3029559C832A}" srcOrd="0" destOrd="0" presId="urn:microsoft.com/office/officeart/2005/8/layout/hierarchy1"/>
    <dgm:cxn modelId="{5C740B47-F41C-4EE7-A9E4-548D205413B8}" type="presParOf" srcId="{7A171F9A-A137-4F56-A508-3029559C832A}" destId="{931E6E43-9411-45A0-93F4-19BF316BADF8}" srcOrd="0" destOrd="0" presId="urn:microsoft.com/office/officeart/2005/8/layout/hierarchy1"/>
    <dgm:cxn modelId="{7BFB4229-A880-459E-8459-650B1E906D8E}" type="presParOf" srcId="{7A171F9A-A137-4F56-A508-3029559C832A}" destId="{59E911E3-100E-4BED-A0B1-E9837F7C56F0}" srcOrd="1" destOrd="0" presId="urn:microsoft.com/office/officeart/2005/8/layout/hierarchy1"/>
    <dgm:cxn modelId="{249B6ACE-C819-4689-BAD1-3AF1973B08B7}" type="presParOf" srcId="{79604285-DC2C-4FCC-88C6-573E0EDE5871}" destId="{7707A85D-30DC-418F-8049-49FABEEF8CBD}" srcOrd="1" destOrd="0" presId="urn:microsoft.com/office/officeart/2005/8/layout/hierarchy1"/>
    <dgm:cxn modelId="{7A004EC9-455B-4B8F-AC69-7406F6C241FB}" type="presParOf" srcId="{DFD9BF81-7CDF-4194-8721-80965CCB3D8A}" destId="{728D38F4-4D92-453E-B2D4-BBE737EFC145}" srcOrd="2" destOrd="0" presId="urn:microsoft.com/office/officeart/2005/8/layout/hierarchy1"/>
    <dgm:cxn modelId="{601DB4DB-0250-4760-A499-AD26677F6E2E}" type="presParOf" srcId="{DFD9BF81-7CDF-4194-8721-80965CCB3D8A}" destId="{34D2651B-37F3-47CC-BCBC-8CE7EAB9BB91}" srcOrd="3" destOrd="0" presId="urn:microsoft.com/office/officeart/2005/8/layout/hierarchy1"/>
    <dgm:cxn modelId="{809B9F1A-433B-4FD0-BF7D-1BD762E6010D}" type="presParOf" srcId="{34D2651B-37F3-47CC-BCBC-8CE7EAB9BB91}" destId="{297231F2-758D-4E93-95AA-A9F45A5DCDA9}" srcOrd="0" destOrd="0" presId="urn:microsoft.com/office/officeart/2005/8/layout/hierarchy1"/>
    <dgm:cxn modelId="{7A797176-EC8E-4991-817D-F3D01B037DC4}" type="presParOf" srcId="{297231F2-758D-4E93-95AA-A9F45A5DCDA9}" destId="{A93CCA26-704F-4BFB-A4B7-5D4BD9B4D73F}" srcOrd="0" destOrd="0" presId="urn:microsoft.com/office/officeart/2005/8/layout/hierarchy1"/>
    <dgm:cxn modelId="{076D907C-F8AD-4C70-8152-76D5A8077B74}" type="presParOf" srcId="{297231F2-758D-4E93-95AA-A9F45A5DCDA9}" destId="{906DA463-4ACF-4C2D-8A4B-0CFCF93BBB70}" srcOrd="1" destOrd="0" presId="urn:microsoft.com/office/officeart/2005/8/layout/hierarchy1"/>
    <dgm:cxn modelId="{67588FE1-5F5E-4A4A-965E-86ADF4FC4C5B}" type="presParOf" srcId="{34D2651B-37F3-47CC-BCBC-8CE7EAB9BB91}" destId="{978D58C3-F1AD-45C6-82B6-F00CD47A441C}" srcOrd="1" destOrd="0" presId="urn:microsoft.com/office/officeart/2005/8/layout/hierarchy1"/>
    <dgm:cxn modelId="{C063023C-A13B-4C29-BA03-B20EBDBB72F5}" type="presParOf" srcId="{565025EB-E88E-43BF-9C61-6D87D84401F3}" destId="{87300C76-3B33-4A5E-8ADF-52B9D5F4959B}" srcOrd="2" destOrd="0" presId="urn:microsoft.com/office/officeart/2005/8/layout/hierarchy1"/>
    <dgm:cxn modelId="{DE1C9927-C711-485D-B87B-1F0958171678}" type="presParOf" srcId="{565025EB-E88E-43BF-9C61-6D87D84401F3}" destId="{A224D518-585C-4C8A-8C88-C0387ACF55EB}" srcOrd="3" destOrd="0" presId="urn:microsoft.com/office/officeart/2005/8/layout/hierarchy1"/>
    <dgm:cxn modelId="{F542F6F6-1D05-46F5-A81B-E18B9B297D43}" type="presParOf" srcId="{A224D518-585C-4C8A-8C88-C0387ACF55EB}" destId="{42EE8536-E675-48CC-BF65-0A5640EB64E6}" srcOrd="0" destOrd="0" presId="urn:microsoft.com/office/officeart/2005/8/layout/hierarchy1"/>
    <dgm:cxn modelId="{6A0E96DE-97CC-4926-8765-510992D015AB}" type="presParOf" srcId="{42EE8536-E675-48CC-BF65-0A5640EB64E6}" destId="{2B1FD014-397F-4CD1-9F96-BE6472B63ED6}" srcOrd="0" destOrd="0" presId="urn:microsoft.com/office/officeart/2005/8/layout/hierarchy1"/>
    <dgm:cxn modelId="{BA79504B-4754-48D1-8479-17F24BCD0917}" type="presParOf" srcId="{42EE8536-E675-48CC-BF65-0A5640EB64E6}" destId="{1BE04D7C-5F9C-44BD-8553-4DFE3B0BA368}" srcOrd="1" destOrd="0" presId="urn:microsoft.com/office/officeart/2005/8/layout/hierarchy1"/>
    <dgm:cxn modelId="{B8B441DD-2948-4F09-838B-12ADA35CB5BF}" type="presParOf" srcId="{A224D518-585C-4C8A-8C88-C0387ACF55EB}" destId="{536F79EB-B211-4DCB-A743-D04C8F98F37F}" srcOrd="1" destOrd="0" presId="urn:microsoft.com/office/officeart/2005/8/layout/hierarchy1"/>
    <dgm:cxn modelId="{F329DD5F-DD64-410A-95F3-26462254569F}" type="presParOf" srcId="{565025EB-E88E-43BF-9C61-6D87D84401F3}" destId="{DBD64B74-7C61-46B5-8244-674A453B723D}" srcOrd="4" destOrd="0" presId="urn:microsoft.com/office/officeart/2005/8/layout/hierarchy1"/>
    <dgm:cxn modelId="{E0752A3E-EE44-4613-80E9-9D7DFA483560}" type="presParOf" srcId="{565025EB-E88E-43BF-9C61-6D87D84401F3}" destId="{A2A23A05-A195-47A7-A75B-7E687DB49043}" srcOrd="5" destOrd="0" presId="urn:microsoft.com/office/officeart/2005/8/layout/hierarchy1"/>
    <dgm:cxn modelId="{5DF50C97-0268-4B8F-8A49-52F10FB181D0}" type="presParOf" srcId="{A2A23A05-A195-47A7-A75B-7E687DB49043}" destId="{66924412-D019-41D7-945A-B5CCDF9C9EBE}" srcOrd="0" destOrd="0" presId="urn:microsoft.com/office/officeart/2005/8/layout/hierarchy1"/>
    <dgm:cxn modelId="{35206833-520E-4995-8F73-C6065D3FCF97}" type="presParOf" srcId="{66924412-D019-41D7-945A-B5CCDF9C9EBE}" destId="{C7563808-AA59-4F15-9CBB-07940BAB82DE}" srcOrd="0" destOrd="0" presId="urn:microsoft.com/office/officeart/2005/8/layout/hierarchy1"/>
    <dgm:cxn modelId="{3215FB10-C314-46FD-AC6E-ED86DBD6CF75}" type="presParOf" srcId="{66924412-D019-41D7-945A-B5CCDF9C9EBE}" destId="{69B99809-9F06-41C1-A6D0-7E5E9B38E161}" srcOrd="1" destOrd="0" presId="urn:microsoft.com/office/officeart/2005/8/layout/hierarchy1"/>
    <dgm:cxn modelId="{DFA9370C-0E68-4058-8573-4D9BDD972348}" type="presParOf" srcId="{A2A23A05-A195-47A7-A75B-7E687DB49043}" destId="{C3F7FE6C-E819-4061-8E66-35C67232C3F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94AC84-D28D-479F-A3B3-73A5567FDACD}">
      <dsp:nvSpPr>
        <dsp:cNvPr id="0" name=""/>
        <dsp:cNvSpPr/>
      </dsp:nvSpPr>
      <dsp:spPr>
        <a:xfrm>
          <a:off x="0" y="0"/>
          <a:ext cx="8912189" cy="764493"/>
        </a:xfrm>
        <a:prstGeom prst="roundRect">
          <a:avLst>
            <a:gd name="adj" fmla="val 10000"/>
          </a:avLst>
        </a:prstGeom>
        <a:solidFill>
          <a:srgbClr val="B9DAE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53EB7A-E788-4622-B305-11BD12098F06}">
      <dsp:nvSpPr>
        <dsp:cNvPr id="0" name=""/>
        <dsp:cNvSpPr/>
      </dsp:nvSpPr>
      <dsp:spPr>
        <a:xfrm>
          <a:off x="231259" y="173645"/>
          <a:ext cx="420471" cy="4204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D4C7AF-5E88-4367-ADC4-BA5FBA153C6B}">
      <dsp:nvSpPr>
        <dsp:cNvPr id="0" name=""/>
        <dsp:cNvSpPr/>
      </dsp:nvSpPr>
      <dsp:spPr>
        <a:xfrm>
          <a:off x="882990" y="1634"/>
          <a:ext cx="4010485" cy="76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909" tIns="80909" rIns="80909" bIns="809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solidFill>
                <a:srgbClr val="092B49"/>
              </a:solidFill>
            </a:rPr>
            <a:t>Intake call</a:t>
          </a:r>
        </a:p>
      </dsp:txBody>
      <dsp:txXfrm>
        <a:off x="882990" y="1634"/>
        <a:ext cx="4010485" cy="764493"/>
      </dsp:txXfrm>
    </dsp:sp>
    <dsp:sp modelId="{DC4BC9FD-7102-48A9-98E0-A7501BBE005D}">
      <dsp:nvSpPr>
        <dsp:cNvPr id="0" name=""/>
        <dsp:cNvSpPr/>
      </dsp:nvSpPr>
      <dsp:spPr>
        <a:xfrm>
          <a:off x="4893475" y="1634"/>
          <a:ext cx="4017850" cy="76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909" tIns="80909" rIns="80909" bIns="80909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092B49"/>
              </a:solidFill>
            </a:rPr>
            <a:t>Determine needs, ~6 min. call</a:t>
          </a:r>
        </a:p>
      </dsp:txBody>
      <dsp:txXfrm>
        <a:off x="4893475" y="1634"/>
        <a:ext cx="4017850" cy="764493"/>
      </dsp:txXfrm>
    </dsp:sp>
    <dsp:sp modelId="{FDC7352A-9505-4E97-86BA-E9DC8427BCC4}">
      <dsp:nvSpPr>
        <dsp:cNvPr id="0" name=""/>
        <dsp:cNvSpPr/>
      </dsp:nvSpPr>
      <dsp:spPr>
        <a:xfrm>
          <a:off x="0" y="870719"/>
          <a:ext cx="8912189" cy="764493"/>
        </a:xfrm>
        <a:prstGeom prst="roundRect">
          <a:avLst>
            <a:gd name="adj" fmla="val 10000"/>
          </a:avLst>
        </a:prstGeom>
        <a:solidFill>
          <a:srgbClr val="B9DAE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632964-7300-4D22-8409-D478CD27ED13}">
      <dsp:nvSpPr>
        <dsp:cNvPr id="0" name=""/>
        <dsp:cNvSpPr/>
      </dsp:nvSpPr>
      <dsp:spPr>
        <a:xfrm>
          <a:off x="231259" y="1042717"/>
          <a:ext cx="420471" cy="4204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E4B5D2-3311-40CB-A28C-39162B213EDB}">
      <dsp:nvSpPr>
        <dsp:cNvPr id="0" name=""/>
        <dsp:cNvSpPr/>
      </dsp:nvSpPr>
      <dsp:spPr>
        <a:xfrm>
          <a:off x="882990" y="870696"/>
          <a:ext cx="4010485" cy="76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909" tIns="80909" rIns="80909" bIns="809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solidFill>
                <a:srgbClr val="092B49"/>
              </a:solidFill>
            </a:rPr>
            <a:t>First counseling session</a:t>
          </a:r>
        </a:p>
      </dsp:txBody>
      <dsp:txXfrm>
        <a:off x="882990" y="870696"/>
        <a:ext cx="4010485" cy="764493"/>
      </dsp:txXfrm>
    </dsp:sp>
    <dsp:sp modelId="{D4FEB57F-5863-4B53-90AE-BA8C7BE49F3F}">
      <dsp:nvSpPr>
        <dsp:cNvPr id="0" name=""/>
        <dsp:cNvSpPr/>
      </dsp:nvSpPr>
      <dsp:spPr>
        <a:xfrm>
          <a:off x="4893475" y="870696"/>
          <a:ext cx="4017850" cy="76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909" tIns="80909" rIns="80909" bIns="80909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Comprehensive, ~30 min. call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Prepare to quit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Set a quit date</a:t>
          </a:r>
        </a:p>
      </dsp:txBody>
      <dsp:txXfrm>
        <a:off x="4893475" y="870696"/>
        <a:ext cx="4017850" cy="764493"/>
      </dsp:txXfrm>
    </dsp:sp>
    <dsp:sp modelId="{6F02F92E-7BBA-4983-BFD7-857CFABF19DF}">
      <dsp:nvSpPr>
        <dsp:cNvPr id="0" name=""/>
        <dsp:cNvSpPr/>
      </dsp:nvSpPr>
      <dsp:spPr>
        <a:xfrm>
          <a:off x="0" y="1759007"/>
          <a:ext cx="8912189" cy="764493"/>
        </a:xfrm>
        <a:prstGeom prst="roundRect">
          <a:avLst>
            <a:gd name="adj" fmla="val 10000"/>
          </a:avLst>
        </a:prstGeom>
        <a:solidFill>
          <a:srgbClr val="B9DAE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A89865-3DFD-4F9F-A0E6-7B1E9D775AA4}">
      <dsp:nvSpPr>
        <dsp:cNvPr id="0" name=""/>
        <dsp:cNvSpPr/>
      </dsp:nvSpPr>
      <dsp:spPr>
        <a:xfrm>
          <a:off x="231259" y="1940637"/>
          <a:ext cx="420471" cy="4204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07E02C-8213-42AD-B717-DE4489D69B6F}">
      <dsp:nvSpPr>
        <dsp:cNvPr id="0" name=""/>
        <dsp:cNvSpPr/>
      </dsp:nvSpPr>
      <dsp:spPr>
        <a:xfrm>
          <a:off x="882990" y="1768609"/>
          <a:ext cx="4010485" cy="76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909" tIns="80909" rIns="80909" bIns="809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solidFill>
                <a:srgbClr val="092B49"/>
              </a:solidFill>
            </a:rPr>
            <a:t>Follow-up sessions</a:t>
          </a:r>
        </a:p>
      </dsp:txBody>
      <dsp:txXfrm>
        <a:off x="882990" y="1768609"/>
        <a:ext cx="4010485" cy="764493"/>
      </dsp:txXfrm>
    </dsp:sp>
    <dsp:sp modelId="{8BD75C95-BC7B-4A9E-A7B3-87AF0A3001FD}">
      <dsp:nvSpPr>
        <dsp:cNvPr id="0" name=""/>
        <dsp:cNvSpPr/>
      </dsp:nvSpPr>
      <dsp:spPr>
        <a:xfrm>
          <a:off x="4893475" y="1768609"/>
          <a:ext cx="4017850" cy="76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909" tIns="80909" rIns="80909" bIns="80909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092B49"/>
              </a:solidFill>
            </a:rPr>
            <a:t>Up to four ~10 minute calls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092B49"/>
              </a:solidFill>
            </a:rPr>
            <a:t>Support and accountability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092B49"/>
              </a:solidFill>
            </a:rPr>
            <a:t>Relapse prevention</a:t>
          </a:r>
        </a:p>
      </dsp:txBody>
      <dsp:txXfrm>
        <a:off x="4893475" y="1768609"/>
        <a:ext cx="4017850" cy="7644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92166B-464B-4976-9320-1EB531251321}">
      <dsp:nvSpPr>
        <dsp:cNvPr id="0" name=""/>
        <dsp:cNvSpPr/>
      </dsp:nvSpPr>
      <dsp:spPr>
        <a:xfrm>
          <a:off x="695059" y="352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Motivation</a:t>
          </a:r>
        </a:p>
      </dsp:txBody>
      <dsp:txXfrm>
        <a:off x="695059" y="352"/>
        <a:ext cx="1532873" cy="919724"/>
      </dsp:txXfrm>
    </dsp:sp>
    <dsp:sp modelId="{D421AE67-3C0F-4C77-8D22-7A983986EB04}">
      <dsp:nvSpPr>
        <dsp:cNvPr id="0" name=""/>
        <dsp:cNvSpPr/>
      </dsp:nvSpPr>
      <dsp:spPr>
        <a:xfrm>
          <a:off x="2381221" y="352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Self-efficacy</a:t>
          </a:r>
        </a:p>
      </dsp:txBody>
      <dsp:txXfrm>
        <a:off x="2381221" y="352"/>
        <a:ext cx="1532873" cy="919724"/>
      </dsp:txXfrm>
    </dsp:sp>
    <dsp:sp modelId="{CF942B5E-1594-430E-A081-982AA0A51376}">
      <dsp:nvSpPr>
        <dsp:cNvPr id="0" name=""/>
        <dsp:cNvSpPr/>
      </dsp:nvSpPr>
      <dsp:spPr>
        <a:xfrm>
          <a:off x="4067382" y="352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Smoking &amp; quitting history</a:t>
          </a:r>
        </a:p>
      </dsp:txBody>
      <dsp:txXfrm>
        <a:off x="4067382" y="352"/>
        <a:ext cx="1532873" cy="919724"/>
      </dsp:txXfrm>
    </dsp:sp>
    <dsp:sp modelId="{7D773AB9-0D8F-4BF6-B173-64F99F24F804}">
      <dsp:nvSpPr>
        <dsp:cNvPr id="0" name=""/>
        <dsp:cNvSpPr/>
      </dsp:nvSpPr>
      <dsp:spPr>
        <a:xfrm>
          <a:off x="5753543" y="352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Environmental considerations</a:t>
          </a:r>
        </a:p>
      </dsp:txBody>
      <dsp:txXfrm>
        <a:off x="5753543" y="352"/>
        <a:ext cx="1532873" cy="919724"/>
      </dsp:txXfrm>
    </dsp:sp>
    <dsp:sp modelId="{61CA4ED9-BBE0-4810-A423-473C846C6A64}">
      <dsp:nvSpPr>
        <dsp:cNvPr id="0" name=""/>
        <dsp:cNvSpPr/>
      </dsp:nvSpPr>
      <dsp:spPr>
        <a:xfrm>
          <a:off x="7439704" y="352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Treatment overview &amp; rationale</a:t>
          </a:r>
        </a:p>
      </dsp:txBody>
      <dsp:txXfrm>
        <a:off x="7439704" y="352"/>
        <a:ext cx="1532873" cy="919724"/>
      </dsp:txXfrm>
    </dsp:sp>
    <dsp:sp modelId="{13D4BA00-802B-419C-B760-EA7669F316B6}">
      <dsp:nvSpPr>
        <dsp:cNvPr id="0" name=""/>
        <dsp:cNvSpPr/>
      </dsp:nvSpPr>
      <dsp:spPr>
        <a:xfrm>
          <a:off x="9125866" y="352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Health considerations </a:t>
          </a:r>
        </a:p>
      </dsp:txBody>
      <dsp:txXfrm>
        <a:off x="9125866" y="352"/>
        <a:ext cx="1532873" cy="919724"/>
      </dsp:txXfrm>
    </dsp:sp>
    <dsp:sp modelId="{23AF7775-9C0C-40D8-9946-847E1BDF3346}">
      <dsp:nvSpPr>
        <dsp:cNvPr id="0" name=""/>
        <dsp:cNvSpPr/>
      </dsp:nvSpPr>
      <dsp:spPr>
        <a:xfrm>
          <a:off x="4067382" y="1073364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Quitting methods </a:t>
          </a:r>
        </a:p>
      </dsp:txBody>
      <dsp:txXfrm>
        <a:off x="4067382" y="1073364"/>
        <a:ext cx="1532873" cy="919724"/>
      </dsp:txXfrm>
    </dsp:sp>
    <dsp:sp modelId="{155196AC-5992-4718-9575-89D3F69F7CE2}">
      <dsp:nvSpPr>
        <dsp:cNvPr id="0" name=""/>
        <dsp:cNvSpPr/>
      </dsp:nvSpPr>
      <dsp:spPr>
        <a:xfrm>
          <a:off x="5753543" y="1073364"/>
          <a:ext cx="1532873" cy="919724"/>
        </a:xfrm>
        <a:prstGeom prst="rect">
          <a:avLst/>
        </a:prstGeom>
        <a:solidFill>
          <a:srgbClr val="FF9E1B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Self-image</a:t>
          </a:r>
        </a:p>
      </dsp:txBody>
      <dsp:txXfrm>
        <a:off x="5753543" y="1073364"/>
        <a:ext cx="1532873" cy="9197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D64B74-7C61-46B5-8244-674A453B723D}">
      <dsp:nvSpPr>
        <dsp:cNvPr id="0" name=""/>
        <dsp:cNvSpPr/>
      </dsp:nvSpPr>
      <dsp:spPr>
        <a:xfrm>
          <a:off x="5269627" y="1166378"/>
          <a:ext cx="2240515" cy="533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319"/>
              </a:lnTo>
              <a:lnTo>
                <a:pt x="2240515" y="363319"/>
              </a:lnTo>
              <a:lnTo>
                <a:pt x="2240515" y="5331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00C76-3B33-4A5E-8ADF-52B9D5F4959B}">
      <dsp:nvSpPr>
        <dsp:cNvPr id="0" name=""/>
        <dsp:cNvSpPr/>
      </dsp:nvSpPr>
      <dsp:spPr>
        <a:xfrm>
          <a:off x="5223907" y="1166378"/>
          <a:ext cx="91440" cy="5331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31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8D38F4-4D92-453E-B2D4-BBE737EFC145}">
      <dsp:nvSpPr>
        <dsp:cNvPr id="0" name=""/>
        <dsp:cNvSpPr/>
      </dsp:nvSpPr>
      <dsp:spPr>
        <a:xfrm>
          <a:off x="3029112" y="2863568"/>
          <a:ext cx="1120257" cy="533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319"/>
              </a:lnTo>
              <a:lnTo>
                <a:pt x="1120257" y="363319"/>
              </a:lnTo>
              <a:lnTo>
                <a:pt x="1120257" y="533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721AF7-3C93-42F0-94C0-464DA4B9410B}">
      <dsp:nvSpPr>
        <dsp:cNvPr id="0" name=""/>
        <dsp:cNvSpPr/>
      </dsp:nvSpPr>
      <dsp:spPr>
        <a:xfrm>
          <a:off x="1908854" y="2863568"/>
          <a:ext cx="1120257" cy="533140"/>
        </a:xfrm>
        <a:custGeom>
          <a:avLst/>
          <a:gdLst/>
          <a:ahLst/>
          <a:cxnLst/>
          <a:rect l="0" t="0" r="0" b="0"/>
          <a:pathLst>
            <a:path>
              <a:moveTo>
                <a:pt x="1120257" y="0"/>
              </a:moveTo>
              <a:lnTo>
                <a:pt x="1120257" y="363319"/>
              </a:lnTo>
              <a:lnTo>
                <a:pt x="0" y="363319"/>
              </a:lnTo>
              <a:lnTo>
                <a:pt x="0" y="533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2F59C6-C171-4A67-8D3F-957969F1B1DC}">
      <dsp:nvSpPr>
        <dsp:cNvPr id="0" name=""/>
        <dsp:cNvSpPr/>
      </dsp:nvSpPr>
      <dsp:spPr>
        <a:xfrm>
          <a:off x="3029112" y="1166378"/>
          <a:ext cx="2240515" cy="533140"/>
        </a:xfrm>
        <a:custGeom>
          <a:avLst/>
          <a:gdLst/>
          <a:ahLst/>
          <a:cxnLst/>
          <a:rect l="0" t="0" r="0" b="0"/>
          <a:pathLst>
            <a:path>
              <a:moveTo>
                <a:pt x="2240515" y="0"/>
              </a:moveTo>
              <a:lnTo>
                <a:pt x="2240515" y="363319"/>
              </a:lnTo>
              <a:lnTo>
                <a:pt x="0" y="363319"/>
              </a:lnTo>
              <a:lnTo>
                <a:pt x="0" y="5331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A2061-06BD-4C4B-A312-4A339A655C9D}">
      <dsp:nvSpPr>
        <dsp:cNvPr id="0" name=""/>
        <dsp:cNvSpPr/>
      </dsp:nvSpPr>
      <dsp:spPr>
        <a:xfrm>
          <a:off x="4353052" y="2329"/>
          <a:ext cx="1833148" cy="1164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BE4280-0CD1-432A-B0BD-D75C9F1E00FF}">
      <dsp:nvSpPr>
        <dsp:cNvPr id="0" name=""/>
        <dsp:cNvSpPr/>
      </dsp:nvSpPr>
      <dsp:spPr>
        <a:xfrm>
          <a:off x="4556736" y="195828"/>
          <a:ext cx="1833148" cy="116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Total AHS Referrals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1/1/24 – 8/31/24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878</a:t>
          </a:r>
        </a:p>
      </dsp:txBody>
      <dsp:txXfrm>
        <a:off x="4590830" y="229922"/>
        <a:ext cx="1764960" cy="1095861"/>
      </dsp:txXfrm>
    </dsp:sp>
    <dsp:sp modelId="{80CED43A-EF35-47ED-8DA4-423D8872CC19}">
      <dsp:nvSpPr>
        <dsp:cNvPr id="0" name=""/>
        <dsp:cNvSpPr/>
      </dsp:nvSpPr>
      <dsp:spPr>
        <a:xfrm>
          <a:off x="2112537" y="1699519"/>
          <a:ext cx="1833148" cy="1164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D008F-53C9-4869-8450-2150F5847E0B}">
      <dsp:nvSpPr>
        <dsp:cNvPr id="0" name=""/>
        <dsp:cNvSpPr/>
      </dsp:nvSpPr>
      <dsp:spPr>
        <a:xfrm>
          <a:off x="2316220" y="1893018"/>
          <a:ext cx="1833148" cy="116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Reached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483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55.0%</a:t>
          </a:r>
        </a:p>
      </dsp:txBody>
      <dsp:txXfrm>
        <a:off x="2350314" y="1927112"/>
        <a:ext cx="1764960" cy="1095861"/>
      </dsp:txXfrm>
    </dsp:sp>
    <dsp:sp modelId="{931E6E43-9411-45A0-93F4-19BF316BADF8}">
      <dsp:nvSpPr>
        <dsp:cNvPr id="0" name=""/>
        <dsp:cNvSpPr/>
      </dsp:nvSpPr>
      <dsp:spPr>
        <a:xfrm>
          <a:off x="992280" y="3396709"/>
          <a:ext cx="1833148" cy="1164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E911E3-100E-4BED-A0B1-E9837F7C56F0}">
      <dsp:nvSpPr>
        <dsp:cNvPr id="0" name=""/>
        <dsp:cNvSpPr/>
      </dsp:nvSpPr>
      <dsp:spPr>
        <a:xfrm>
          <a:off x="1195963" y="3590208"/>
          <a:ext cx="1833148" cy="116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Enrolled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228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47.2%</a:t>
          </a:r>
        </a:p>
      </dsp:txBody>
      <dsp:txXfrm>
        <a:off x="1230057" y="3624302"/>
        <a:ext cx="1764960" cy="1095861"/>
      </dsp:txXfrm>
    </dsp:sp>
    <dsp:sp modelId="{A93CCA26-704F-4BFB-A4B7-5D4BD9B4D73F}">
      <dsp:nvSpPr>
        <dsp:cNvPr id="0" name=""/>
        <dsp:cNvSpPr/>
      </dsp:nvSpPr>
      <dsp:spPr>
        <a:xfrm>
          <a:off x="3232795" y="3396709"/>
          <a:ext cx="1833148" cy="1164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6DA463-4ACF-4C2D-8A4B-0CFCF93BBB70}">
      <dsp:nvSpPr>
        <dsp:cNvPr id="0" name=""/>
        <dsp:cNvSpPr/>
      </dsp:nvSpPr>
      <dsp:spPr>
        <a:xfrm>
          <a:off x="3436478" y="3590208"/>
          <a:ext cx="1833148" cy="116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Declined Services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255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52.8%</a:t>
          </a:r>
        </a:p>
      </dsp:txBody>
      <dsp:txXfrm>
        <a:off x="3470572" y="3624302"/>
        <a:ext cx="1764960" cy="1095861"/>
      </dsp:txXfrm>
    </dsp:sp>
    <dsp:sp modelId="{2B1FD014-397F-4CD1-9F96-BE6472B63ED6}">
      <dsp:nvSpPr>
        <dsp:cNvPr id="0" name=""/>
        <dsp:cNvSpPr/>
      </dsp:nvSpPr>
      <dsp:spPr>
        <a:xfrm>
          <a:off x="4353052" y="1699519"/>
          <a:ext cx="1833148" cy="1164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E04D7C-5F9C-44BD-8553-4DFE3B0BA368}">
      <dsp:nvSpPr>
        <dsp:cNvPr id="0" name=""/>
        <dsp:cNvSpPr/>
      </dsp:nvSpPr>
      <dsp:spPr>
        <a:xfrm>
          <a:off x="4556736" y="1893018"/>
          <a:ext cx="1833148" cy="116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Attempting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16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1.8%</a:t>
          </a:r>
        </a:p>
      </dsp:txBody>
      <dsp:txXfrm>
        <a:off x="4590830" y="1927112"/>
        <a:ext cx="1764960" cy="1095861"/>
      </dsp:txXfrm>
    </dsp:sp>
    <dsp:sp modelId="{C7563808-AA59-4F15-9CBB-07940BAB82DE}">
      <dsp:nvSpPr>
        <dsp:cNvPr id="0" name=""/>
        <dsp:cNvSpPr/>
      </dsp:nvSpPr>
      <dsp:spPr>
        <a:xfrm>
          <a:off x="6593567" y="1699519"/>
          <a:ext cx="1833148" cy="1164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B99809-9F06-41C1-A6D0-7E5E9B38E161}">
      <dsp:nvSpPr>
        <dsp:cNvPr id="0" name=""/>
        <dsp:cNvSpPr/>
      </dsp:nvSpPr>
      <dsp:spPr>
        <a:xfrm>
          <a:off x="6797251" y="1893018"/>
          <a:ext cx="1833148" cy="116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No Contact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379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43.2%</a:t>
          </a:r>
        </a:p>
      </dsp:txBody>
      <dsp:txXfrm>
        <a:off x="6831345" y="1927112"/>
        <a:ext cx="1764960" cy="1095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9B118-BD73-4F11-A48F-F1DD59F11369}" type="datetimeFigureOut">
              <a:t>12/20/2024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DFC1F-E630-4AF1-9D64-A53BA198FD1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09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76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54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66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71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643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793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22379-482E-4C23-B817-F206E7B7C1F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06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44F72-0E9E-45D6-B1BB-4BA633FE59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679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12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9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56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4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1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38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9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63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6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20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6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45A0EE-C4C8-4AE1-B3C6-1261368AC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rgbClr val="37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17CA74C-C61B-A995-082A-C1B60B9DA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29" y="640080"/>
            <a:ext cx="4225290" cy="55788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>
                <a:solidFill>
                  <a:srgbClr val="FFFFFF"/>
                </a:solidFill>
              </a:rPr>
              <a:t>KICK IT-CA</a:t>
            </a:r>
            <a:br>
              <a:rPr lang="en-US" sz="6000" dirty="0">
                <a:solidFill>
                  <a:srgbClr val="FFFFFF"/>
                </a:solidFill>
              </a:rPr>
            </a:br>
            <a:endParaRPr lang="en-US" sz="4800" kern="1200" dirty="0">
              <a:solidFill>
                <a:srgbClr val="FFFFFF"/>
              </a:solidFill>
              <a:latin typeface="+mj-lt"/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71895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59C7951-F2EB-B7A2-51C8-2EC20D01EC8F}"/>
              </a:ext>
            </a:extLst>
          </p:cNvPr>
          <p:cNvGraphicFramePr/>
          <p:nvPr/>
        </p:nvGraphicFramePr>
        <p:xfrm>
          <a:off x="1239656" y="1834937"/>
          <a:ext cx="9622680" cy="4756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8600331-B91C-38CA-AF2B-A8F9D573E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47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2024, 1 in 4 AHS patients Referred to the Quit Line go on to enroll in cessation services</a:t>
            </a:r>
          </a:p>
        </p:txBody>
      </p:sp>
    </p:spTree>
    <p:extLst>
      <p:ext uri="{BB962C8B-B14F-4D97-AF65-F5344CB8AC3E}">
        <p14:creationId xmlns:p14="http://schemas.microsoft.com/office/powerpoint/2010/main" val="3026636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398F3DEE-0E56-499F-AFAE-C2DA7C2C8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85CCF60-79A2-440A-86A2-1A64A59F7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2162BA-EECD-43E0-99D9-C00B1948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60DB805-F71F-46BB-A8CC-74F6D8306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F91054C-3439-420E-88EB-F0A5637EC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FDEE59-9A2F-582F-EDCF-F7EF3C8A6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40" y="2759383"/>
            <a:ext cx="2895573" cy="28342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 / Flyers in weekly email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E73C7D-6B81-880B-D7F6-9FD4EDEEE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990" y="329271"/>
            <a:ext cx="2296715" cy="30219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44CF84-DCB9-1328-6192-5F34D9934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241" y="216451"/>
            <a:ext cx="2376665" cy="30966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388110C-F25A-2559-2584-55543FDCD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902" y="3673425"/>
            <a:ext cx="3054733" cy="23368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757B1AD-04BF-5EC1-9BE7-DA6B9F50AD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768" y="3673425"/>
            <a:ext cx="3054730" cy="237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14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B3E9A-6436-49EA-9DE3-FBB38FDAF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57641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571500" indent="-457200"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b="1" i="1" kern="0" dirty="0">
                <a:solidFill>
                  <a:srgbClr val="092B49"/>
                </a:solidFill>
                <a:cs typeface="Gotham Book" pitchFamily="50" charset="0"/>
              </a:rPr>
              <a:t>FREE</a:t>
            </a: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 statewide cessation program</a:t>
            </a:r>
          </a:p>
          <a:p>
            <a:pPr marL="571500" indent="-457200">
              <a:lnSpc>
                <a:spcPct val="120000"/>
              </a:lnSpc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Started in 1992 by UCSD researchers. Since then, </a:t>
            </a:r>
            <a:br>
              <a:rPr lang="en-US" kern="0" dirty="0">
                <a:solidFill>
                  <a:srgbClr val="092B49"/>
                </a:solidFill>
                <a:cs typeface="Gotham Book" pitchFamily="50" charset="0"/>
              </a:rPr>
            </a:b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we have helped nearly a million Californians </a:t>
            </a:r>
          </a:p>
          <a:p>
            <a:pPr marL="571500" indent="-457200"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Funded by tobacco taxes Props 99, 10 &amp; 56</a:t>
            </a:r>
          </a:p>
          <a:p>
            <a:pPr marL="571500" indent="-457200"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Validated in randomized controlled trials</a:t>
            </a:r>
          </a:p>
          <a:p>
            <a:pPr marL="571500" indent="-457200"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Available to ALL California residents</a:t>
            </a:r>
          </a:p>
          <a:p>
            <a:pPr marL="571500" indent="-457200"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nn-NO" dirty="0">
                <a:solidFill>
                  <a:srgbClr val="092B49"/>
                </a:solidFill>
              </a:rPr>
              <a:t>Open Mon-Fri (7am-9pm); Sat (9am-5pm)</a:t>
            </a:r>
          </a:p>
          <a:p>
            <a:pPr marL="571500" indent="-457200">
              <a:spcAft>
                <a:spcPts val="6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Multiple languages: English, Spanish, Mandarin, </a:t>
            </a:r>
            <a:br>
              <a:rPr lang="en-US" kern="0" dirty="0">
                <a:solidFill>
                  <a:srgbClr val="092B49"/>
                </a:solidFill>
                <a:cs typeface="Gotham Book" pitchFamily="50" charset="0"/>
              </a:rPr>
            </a:br>
            <a:r>
              <a:rPr lang="en-US" kern="0" dirty="0">
                <a:solidFill>
                  <a:srgbClr val="092B49"/>
                </a:solidFill>
                <a:cs typeface="Gotham Book" pitchFamily="50" charset="0"/>
              </a:rPr>
              <a:t>Cantonese, Korean, Vietnamese</a:t>
            </a:r>
            <a:endParaRPr lang="nn-NO" dirty="0">
              <a:solidFill>
                <a:srgbClr val="092B49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AFA95D-9B45-4468-8DC6-0E5581AE3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91423"/>
            <a:ext cx="7256646" cy="44642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EA21842-66B3-48B9-87B9-FF623809E7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"/>
          <a:stretch/>
        </p:blipFill>
        <p:spPr bwMode="auto">
          <a:xfrm>
            <a:off x="8212977" y="1976665"/>
            <a:ext cx="3663370" cy="2451671"/>
          </a:xfrm>
          <a:prstGeom prst="rect">
            <a:avLst/>
          </a:prstGeom>
          <a:ln w="38100" cap="sq">
            <a:solidFill>
              <a:srgbClr val="092B49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4B36080-EF04-D034-BCE7-A94370834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491144"/>
            <a:ext cx="11314847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sz="4100">
                <a:solidFill>
                  <a:srgbClr val="FF9E1B"/>
                </a:solidFill>
                <a:latin typeface="a Big Deal" panose="02000503000000000000" pitchFamily="2" charset="0"/>
              </a:rPr>
              <a:t>What is KIC?</a:t>
            </a:r>
            <a:endParaRPr lang="en-US" sz="4100">
              <a:solidFill>
                <a:srgbClr val="FF9E1B"/>
              </a:solidFill>
            </a:endParaRP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486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5B809410-697C-DAFC-65E4-652F255B8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153" y="391522"/>
            <a:ext cx="11314847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sz="4100">
                <a:solidFill>
                  <a:srgbClr val="FF9E1B"/>
                </a:solidFill>
                <a:latin typeface="a Big Deal" panose="02000503000000000000" pitchFamily="2" charset="0"/>
              </a:rPr>
              <a:t>Services &amp; resources overview</a:t>
            </a:r>
            <a:endParaRPr lang="en-US" sz="4100">
              <a:solidFill>
                <a:srgbClr val="FF9E1B"/>
              </a:solidFill>
            </a:endParaRP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1E210C-8FA1-38DD-19FD-738D7A80E7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94"/>
          <a:stretch/>
        </p:blipFill>
        <p:spPr>
          <a:xfrm>
            <a:off x="1800197" y="1135780"/>
            <a:ext cx="8591603" cy="393238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8FFB1F7-A51A-642A-99CA-0DDF65C120CF}"/>
              </a:ext>
            </a:extLst>
          </p:cNvPr>
          <p:cNvSpPr txBox="1">
            <a:spLocks/>
          </p:cNvSpPr>
          <p:nvPr/>
        </p:nvSpPr>
        <p:spPr>
          <a:xfrm>
            <a:off x="698247" y="5039293"/>
            <a:ext cx="5397752" cy="1517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8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b="1" u="sng">
                <a:solidFill>
                  <a:schemeClr val="accent1"/>
                </a:solidFill>
                <a:latin typeface="+mj-lt"/>
                <a:ea typeface="SimSun" pitchFamily="2" charset="-122"/>
                <a:cs typeface="Arial" pitchFamily="34" charset="0"/>
              </a:rPr>
              <a:t>Nicotine Patches Availability</a:t>
            </a:r>
          </a:p>
          <a:p>
            <a:pPr marL="342900" lvl="1" indent="-342900">
              <a:lnSpc>
                <a:spcPct val="80000"/>
              </a:lnSpc>
              <a:buClr>
                <a:srgbClr val="FF9E1B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zh-CN" sz="2000" b="1">
                <a:solidFill>
                  <a:srgbClr val="092B49"/>
                </a:solidFill>
                <a:ea typeface="SimSun" pitchFamily="2" charset="-122"/>
                <a:cs typeface="Arial" pitchFamily="34" charset="0"/>
              </a:rPr>
              <a:t>First 5 CA funds </a:t>
            </a:r>
            <a:r>
              <a:rPr lang="en-US" altLang="zh-CN" sz="2000">
                <a:solidFill>
                  <a:srgbClr val="092B49"/>
                </a:solidFill>
                <a:ea typeface="SimSun" pitchFamily="2" charset="-122"/>
                <a:cs typeface="Arial" pitchFamily="34" charset="0"/>
              </a:rPr>
              <a:t>– 2-week starter kit of patches</a:t>
            </a:r>
          </a:p>
          <a:p>
            <a:pPr marL="800100" lvl="2" indent="-342900">
              <a:lnSpc>
                <a:spcPct val="80000"/>
              </a:lnSpc>
              <a:buClr>
                <a:srgbClr val="FF9E1B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zh-CN">
                <a:solidFill>
                  <a:srgbClr val="092B49"/>
                </a:solidFill>
                <a:ea typeface="SimSun" pitchFamily="2" charset="-122"/>
                <a:cs typeface="Arial" pitchFamily="34" charset="0"/>
              </a:rPr>
              <a:t>Persons living with children 0-5, Pregnant smokers (with MD approval) </a:t>
            </a:r>
          </a:p>
          <a:p>
            <a:pPr marL="257175" lvl="1" indent="-257175">
              <a:lnSpc>
                <a:spcPct val="80000"/>
              </a:lnSpc>
              <a:buSzPct val="100000"/>
              <a:defRPr/>
            </a:pPr>
            <a:endParaRPr lang="en-US" altLang="zh-CN" sz="2000">
              <a:solidFill>
                <a:srgbClr val="092B49"/>
              </a:solidFill>
              <a:ea typeface="SimSun" pitchFamily="2" charset="-122"/>
              <a:cs typeface="Arial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B22BA2-93E1-897C-EBA7-B39FD6F7AD83}"/>
              </a:ext>
            </a:extLst>
          </p:cNvPr>
          <p:cNvSpPr txBox="1"/>
          <p:nvPr/>
        </p:nvSpPr>
        <p:spPr>
          <a:xfrm>
            <a:off x="6095999" y="5513415"/>
            <a:ext cx="5917096" cy="864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>
              <a:lnSpc>
                <a:spcPct val="80000"/>
              </a:lnSpc>
              <a:spcAft>
                <a:spcPts val="600"/>
              </a:spcAft>
              <a:buClr>
                <a:srgbClr val="FF9E1B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zh-CN" sz="2000" b="1">
                <a:solidFill>
                  <a:srgbClr val="092B49"/>
                </a:solidFill>
                <a:ea typeface="SimSun" pitchFamily="2" charset="-122"/>
                <a:cs typeface="Arial" pitchFamily="34" charset="0"/>
              </a:rPr>
              <a:t>Medi-Cal</a:t>
            </a:r>
          </a:p>
          <a:p>
            <a:pPr marL="642938" lvl="2" indent="-342900">
              <a:lnSpc>
                <a:spcPct val="80000"/>
              </a:lnSpc>
              <a:buClr>
                <a:srgbClr val="FF9E1B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zh-CN">
                <a:solidFill>
                  <a:srgbClr val="092B49"/>
                </a:solidFill>
                <a:ea typeface="SimSun" pitchFamily="2" charset="-122"/>
                <a:cs typeface="Arial" pitchFamily="34" charset="0"/>
              </a:rPr>
              <a:t>Most beneficiaries can get pharmacotherapy covered</a:t>
            </a:r>
          </a:p>
          <a:p>
            <a:pPr marL="642938" lvl="2" indent="-342900">
              <a:lnSpc>
                <a:spcPct val="80000"/>
              </a:lnSpc>
              <a:buClr>
                <a:srgbClr val="FF9E1B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zh-CN">
                <a:solidFill>
                  <a:srgbClr val="092B49"/>
                </a:solidFill>
                <a:ea typeface="SimSun" pitchFamily="2" charset="-122"/>
                <a:cs typeface="Arial" pitchFamily="34" charset="0"/>
              </a:rPr>
              <a:t>MD prescription needed  </a:t>
            </a:r>
          </a:p>
        </p:txBody>
      </p:sp>
    </p:spTree>
    <p:extLst>
      <p:ext uri="{BB962C8B-B14F-4D97-AF65-F5344CB8AC3E}">
        <p14:creationId xmlns:p14="http://schemas.microsoft.com/office/powerpoint/2010/main" val="1114298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5B809410-697C-DAFC-65E4-652F255B8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153" y="429042"/>
            <a:ext cx="10829294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sz="4100">
                <a:solidFill>
                  <a:srgbClr val="FF9E1B"/>
                </a:solidFill>
                <a:latin typeface="a Big Deal" panose="02000503000000000000" pitchFamily="2" charset="0"/>
              </a:rPr>
              <a:t>Quit coaching protocol</a:t>
            </a:r>
            <a:endParaRPr lang="en-US" sz="4100">
              <a:solidFill>
                <a:srgbClr val="FF9E1B"/>
              </a:solidFill>
            </a:endParaRP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9BDEC87A-790C-3C10-C9B5-B38FAA8705A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27474" y="1209610"/>
          <a:ext cx="8912189" cy="2678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DFC9B39-7FE5-6612-28EA-98B5098AF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153" y="3821232"/>
            <a:ext cx="2963327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sz="2800">
                <a:solidFill>
                  <a:srgbClr val="092B49"/>
                </a:solidFill>
                <a:latin typeface="F37 Jagger Bold" panose="00000800000000000000" pitchFamily="50" charset="0"/>
              </a:rPr>
              <a:t>Initial Session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14CD6CF1-1032-318E-9B79-13C8351281DC}"/>
              </a:ext>
            </a:extLst>
          </p:cNvPr>
          <p:cNvGraphicFramePr>
            <a:graphicFrameLocks/>
          </p:cNvGraphicFramePr>
          <p:nvPr/>
        </p:nvGraphicFramePr>
        <p:xfrm>
          <a:off x="419100" y="4435517"/>
          <a:ext cx="11353800" cy="1993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36A3E5F1-E183-8AC3-CBA5-37EE0B7F7A5E}"/>
              </a:ext>
            </a:extLst>
          </p:cNvPr>
          <p:cNvGrpSpPr/>
          <p:nvPr/>
        </p:nvGrpSpPr>
        <p:grpSpPr>
          <a:xfrm>
            <a:off x="1125180" y="5483728"/>
            <a:ext cx="1521767" cy="945230"/>
            <a:chOff x="2509" y="2972137"/>
            <a:chExt cx="1991171" cy="1194702"/>
          </a:xfrm>
          <a:solidFill>
            <a:srgbClr val="FF9E1B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54206D4-AA05-0A81-3EA3-1A3328A458A6}"/>
                </a:ext>
              </a:extLst>
            </p:cNvPr>
            <p:cNvSpPr/>
            <p:nvPr/>
          </p:nvSpPr>
          <p:spPr>
            <a:xfrm>
              <a:off x="2509" y="2972137"/>
              <a:ext cx="1991171" cy="1194702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4C4C0B-B8BF-9FF3-8BC2-78B75318C197}"/>
                </a:ext>
              </a:extLst>
            </p:cNvPr>
            <p:cNvSpPr txBox="1"/>
            <p:nvPr/>
          </p:nvSpPr>
          <p:spPr>
            <a:xfrm>
              <a:off x="2509" y="2972137"/>
              <a:ext cx="1991171" cy="119470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/>
                <a:t>Planning</a:t>
              </a:r>
              <a:r>
                <a:rPr lang="en-US" sz="2400" kern="1200"/>
                <a:t>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72FFAE6-2642-FD84-8CF4-0E9701906D39}"/>
              </a:ext>
            </a:extLst>
          </p:cNvPr>
          <p:cNvGrpSpPr/>
          <p:nvPr/>
        </p:nvGrpSpPr>
        <p:grpSpPr>
          <a:xfrm>
            <a:off x="2844895" y="5483728"/>
            <a:ext cx="1419098" cy="945230"/>
            <a:chOff x="2192798" y="2972137"/>
            <a:chExt cx="1991171" cy="1194702"/>
          </a:xfrm>
          <a:solidFill>
            <a:srgbClr val="FF9E1B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A3BB517-596C-831F-7A74-375388C79E10}"/>
                </a:ext>
              </a:extLst>
            </p:cNvPr>
            <p:cNvSpPr/>
            <p:nvPr/>
          </p:nvSpPr>
          <p:spPr>
            <a:xfrm>
              <a:off x="2192798" y="2972137"/>
              <a:ext cx="1991171" cy="1194702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D6B8DE-1BF8-1E97-D14E-FC949862F8CF}"/>
                </a:ext>
              </a:extLst>
            </p:cNvPr>
            <p:cNvSpPr txBox="1"/>
            <p:nvPr/>
          </p:nvSpPr>
          <p:spPr>
            <a:xfrm>
              <a:off x="2192798" y="2972137"/>
              <a:ext cx="1991171" cy="119470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/>
                <a:t>Call summary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B99A06-8E23-4CAA-852E-EB8459FD641C}"/>
              </a:ext>
            </a:extLst>
          </p:cNvPr>
          <p:cNvGrpSpPr/>
          <p:nvPr/>
        </p:nvGrpSpPr>
        <p:grpSpPr>
          <a:xfrm>
            <a:off x="7878487" y="5509234"/>
            <a:ext cx="1532873" cy="919724"/>
            <a:chOff x="7439704" y="352"/>
            <a:chExt cx="1532873" cy="919724"/>
          </a:xfrm>
          <a:solidFill>
            <a:srgbClr val="FF9E1B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7EFE121-57CD-5596-6AF1-FE524A7D8593}"/>
                </a:ext>
              </a:extLst>
            </p:cNvPr>
            <p:cNvSpPr/>
            <p:nvPr/>
          </p:nvSpPr>
          <p:spPr>
            <a:xfrm>
              <a:off x="7439704" y="352"/>
              <a:ext cx="1532873" cy="919724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F8937CF-E69B-A72F-4969-98DEAA68D46B}"/>
                </a:ext>
              </a:extLst>
            </p:cNvPr>
            <p:cNvSpPr txBox="1"/>
            <p:nvPr/>
          </p:nvSpPr>
          <p:spPr>
            <a:xfrm>
              <a:off x="7439704" y="352"/>
              <a:ext cx="1532873" cy="9197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/>
                <a:t>Setting a quit day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36A73C-60DF-539E-42E6-0B92C548DAB9}"/>
              </a:ext>
            </a:extLst>
          </p:cNvPr>
          <p:cNvGrpSpPr/>
          <p:nvPr/>
        </p:nvGrpSpPr>
        <p:grpSpPr>
          <a:xfrm>
            <a:off x="9572565" y="5496481"/>
            <a:ext cx="1532873" cy="919724"/>
            <a:chOff x="7439704" y="352"/>
            <a:chExt cx="1532873" cy="919724"/>
          </a:xfrm>
          <a:solidFill>
            <a:srgbClr val="FF9E1B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64FFED2-8CD2-EF19-3309-78870ECA76EC}"/>
                </a:ext>
              </a:extLst>
            </p:cNvPr>
            <p:cNvSpPr/>
            <p:nvPr/>
          </p:nvSpPr>
          <p:spPr>
            <a:xfrm>
              <a:off x="7439704" y="352"/>
              <a:ext cx="1532873" cy="919724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93BF9A8-5D23-86CD-E431-3E8C8B202447}"/>
                </a:ext>
              </a:extLst>
            </p:cNvPr>
            <p:cNvSpPr txBox="1"/>
            <p:nvPr/>
          </p:nvSpPr>
          <p:spPr>
            <a:xfrm>
              <a:off x="7439704" y="352"/>
              <a:ext cx="1532873" cy="9197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/>
                <a:t>Addressing follow-up calls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4989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DFC9B39-7FE5-6612-28EA-98B5098AF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648" y="424376"/>
            <a:ext cx="6216666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sz="2800">
                <a:solidFill>
                  <a:srgbClr val="092B49"/>
                </a:solidFill>
                <a:latin typeface="F37 Jagger Bold" panose="00000800000000000000" pitchFamily="50" charset="0"/>
              </a:rPr>
              <a:t>Proactive Follow-Up Sessions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E008C6-48FA-289F-F22F-DFC57B3DA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648" y="1035871"/>
            <a:ext cx="4955756" cy="1649577"/>
          </a:xfrm>
        </p:spPr>
        <p:txBody>
          <a:bodyPr>
            <a:normAutofit/>
          </a:bodyPr>
          <a:lstStyle/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Motivation &amp; self-efficacy</a:t>
            </a:r>
          </a:p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Quit status</a:t>
            </a:r>
          </a:p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Withdrawal review</a:t>
            </a:r>
          </a:p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Pharmacotherapy review</a:t>
            </a: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D86DB3DB-DC8D-67A5-EEB8-977491B4D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48" y="2685448"/>
            <a:ext cx="4407116" cy="3282094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9E7C13D4-1A57-F5B4-1F2C-D6504097B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0426" y="2616878"/>
            <a:ext cx="4407116" cy="3264035"/>
          </a:xfrm>
          <a:prstGeom prst="rect">
            <a:avLst/>
          </a:prstGeom>
        </p:spPr>
      </p:pic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4694956A-165C-0B4A-9517-C542B9271383}"/>
              </a:ext>
            </a:extLst>
          </p:cNvPr>
          <p:cNvSpPr txBox="1">
            <a:spLocks/>
          </p:cNvSpPr>
          <p:nvPr/>
        </p:nvSpPr>
        <p:spPr>
          <a:xfrm>
            <a:off x="5834174" y="1035871"/>
            <a:ext cx="4955756" cy="158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Challenges &amp; smoking events</a:t>
            </a:r>
          </a:p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Support</a:t>
            </a:r>
          </a:p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Planning for future</a:t>
            </a:r>
          </a:p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Self-image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6325D17-8DE9-C051-BCA7-909442E57593}"/>
              </a:ext>
            </a:extLst>
          </p:cNvPr>
          <p:cNvCxnSpPr>
            <a:cxnSpLocks/>
          </p:cNvCxnSpPr>
          <p:nvPr/>
        </p:nvCxnSpPr>
        <p:spPr>
          <a:xfrm>
            <a:off x="797333" y="944482"/>
            <a:ext cx="4843071" cy="0"/>
          </a:xfrm>
          <a:prstGeom prst="line">
            <a:avLst/>
          </a:prstGeom>
          <a:ln w="47625">
            <a:solidFill>
              <a:srgbClr val="FF9E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210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1CB399-3D4B-889D-26D4-FBE5E17C2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40" y="3257724"/>
            <a:ext cx="5241093" cy="2037841"/>
          </a:xfrm>
          <a:prstGeom prst="rect">
            <a:avLst/>
          </a:prstGeom>
        </p:spPr>
      </p:pic>
      <p:pic>
        <p:nvPicPr>
          <p:cNvPr id="8" name="Picture 7" descr="Screen Shot 2016-06-14 at 3.40.12 PM.png">
            <a:extLst>
              <a:ext uri="{FF2B5EF4-FFF2-40B4-BE49-F238E27FC236}">
                <a16:creationId xmlns:a16="http://schemas.microsoft.com/office/drawing/2014/main" id="{F6BD26B4-2C19-D938-E3D3-0759FB29BF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b="2080"/>
          <a:stretch/>
        </p:blipFill>
        <p:spPr>
          <a:xfrm>
            <a:off x="6096000" y="3143891"/>
            <a:ext cx="4461219" cy="226550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A6565D-A79A-A1D2-9136-186B19212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648" y="424376"/>
            <a:ext cx="6216666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altLang="en-US" sz="2800">
                <a:solidFill>
                  <a:srgbClr val="092B49"/>
                </a:solidFill>
                <a:latin typeface="F37 Jagger Bold" panose="00000800000000000000" pitchFamily="50" charset="0"/>
              </a:rPr>
              <a:t>Summary of California Evidence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ADDD7C-2234-1C8A-84E8-2154D35AA37C}"/>
              </a:ext>
            </a:extLst>
          </p:cNvPr>
          <p:cNvCxnSpPr>
            <a:cxnSpLocks/>
          </p:cNvCxnSpPr>
          <p:nvPr/>
        </p:nvCxnSpPr>
        <p:spPr>
          <a:xfrm>
            <a:off x="797333" y="944482"/>
            <a:ext cx="5228082" cy="0"/>
          </a:xfrm>
          <a:prstGeom prst="line">
            <a:avLst/>
          </a:prstGeom>
          <a:ln w="47625">
            <a:solidFill>
              <a:srgbClr val="FF9E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ABB5EB7-8257-728C-4827-551002548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647" y="1208177"/>
            <a:ext cx="10134149" cy="1958159"/>
          </a:xfrm>
        </p:spPr>
        <p:txBody>
          <a:bodyPr>
            <a:normAutofit/>
          </a:bodyPr>
          <a:lstStyle/>
          <a:p>
            <a:pPr marL="571500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sz="2400" kern="0">
                <a:solidFill>
                  <a:srgbClr val="092B49"/>
                </a:solidFill>
                <a:cs typeface="Gotham Book" pitchFamily="50" charset="0"/>
              </a:rPr>
              <a:t>RCT showed:</a:t>
            </a:r>
          </a:p>
          <a:p>
            <a:pPr marL="1028700" lvl="1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kern="0">
                <a:solidFill>
                  <a:srgbClr val="092B49"/>
                </a:solidFill>
                <a:cs typeface="Gotham Book" pitchFamily="50" charset="0"/>
              </a:rPr>
              <a:t>Telephone counseling can increase quit attempts and prevent relapse</a:t>
            </a:r>
          </a:p>
          <a:p>
            <a:pPr marL="1028700" lvl="1" indent="-457200">
              <a:spcBef>
                <a:spcPts val="0"/>
              </a:spcBef>
              <a:spcAft>
                <a:spcPts val="300"/>
              </a:spcAft>
              <a:buClr>
                <a:srgbClr val="FF9E1B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kern="0">
                <a:solidFill>
                  <a:srgbClr val="092B49"/>
                </a:solidFill>
                <a:cs typeface="Gotham Book" pitchFamily="50" charset="0"/>
              </a:rPr>
              <a:t>Single session can be efficacious; multiple sessions even more so</a:t>
            </a:r>
          </a:p>
        </p:txBody>
      </p:sp>
    </p:spTree>
    <p:extLst>
      <p:ext uri="{BB962C8B-B14F-4D97-AF65-F5344CB8AC3E}">
        <p14:creationId xmlns:p14="http://schemas.microsoft.com/office/powerpoint/2010/main" val="458348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B58308C-D2E7-4D1B-9695-0A33FDD69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71851"/>
            <a:ext cx="10515600" cy="1325563"/>
          </a:xfrm>
        </p:spPr>
        <p:txBody>
          <a:bodyPr>
            <a:noAutofit/>
          </a:bodyPr>
          <a:lstStyle/>
          <a:p>
            <a:r>
              <a:rPr lang="en-US" sz="4800" b="1">
                <a:solidFill>
                  <a:srgbClr val="092B49"/>
                </a:solidFill>
                <a:ea typeface="Times New Roman" panose="02020603050405020304" pitchFamily="18" charset="0"/>
              </a:rPr>
              <a:t>The Importance of Proactive </a:t>
            </a:r>
            <a:br>
              <a:rPr lang="en-US" sz="4800" b="1">
                <a:solidFill>
                  <a:srgbClr val="092B49"/>
                </a:solidFill>
                <a:ea typeface="Times New Roman" panose="02020603050405020304" pitchFamily="18" charset="0"/>
              </a:rPr>
            </a:br>
            <a:r>
              <a:rPr lang="en-US" sz="4800" b="1">
                <a:solidFill>
                  <a:srgbClr val="092B49"/>
                </a:solidFill>
                <a:ea typeface="Times New Roman" panose="02020603050405020304" pitchFamily="18" charset="0"/>
              </a:rPr>
              <a:t>Referrals From Providers</a:t>
            </a:r>
            <a:endParaRPr lang="en-US" sz="4800" b="1">
              <a:solidFill>
                <a:srgbClr val="092B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9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5E21E-52C0-409A-812A-D66BA3C55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>
                <a:solidFill>
                  <a:srgbClr val="FF9E1B"/>
                </a:solidFill>
                <a:latin typeface="a Big Deal" panose="02000503000000000000" pitchFamily="2" charset="0"/>
              </a:rPr>
              <a:t>Using Ask-Advise-Refer (AAR)</a:t>
            </a:r>
            <a:br>
              <a:rPr lang="en-US" sz="3200">
                <a:solidFill>
                  <a:srgbClr val="FF9E1B"/>
                </a:solidFill>
                <a:latin typeface="a Big Deal" panose="02000503000000000000" pitchFamily="2" charset="0"/>
              </a:rPr>
            </a:br>
            <a:endParaRPr lang="en-US">
              <a:solidFill>
                <a:srgbClr val="FF9E1B"/>
              </a:solidFill>
              <a:latin typeface="a Big Deal" panose="02000503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7FF05-5A38-4CCF-B08E-DA249616C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4261" y="1522880"/>
            <a:ext cx="10515600" cy="4835388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400"/>
              </a:spcBef>
              <a:buNone/>
              <a:defRPr/>
            </a:pPr>
            <a:r>
              <a:rPr lang="en-US" sz="4400" b="1">
                <a:solidFill>
                  <a:srgbClr val="092B49"/>
                </a:solidFill>
                <a:cs typeface="Arial" charset="0"/>
              </a:rPr>
              <a:t>Ask</a:t>
            </a:r>
            <a:r>
              <a:rPr lang="en-US" sz="4400" b="1">
                <a:solidFill>
                  <a:srgbClr val="003399"/>
                </a:solidFill>
                <a:cs typeface="Arial" charset="0"/>
              </a:rPr>
              <a:t> </a:t>
            </a:r>
            <a:r>
              <a:rPr lang="en-US" sz="2400">
                <a:solidFill>
                  <a:srgbClr val="092B49"/>
                </a:solidFill>
                <a:ea typeface="Osaka" pitchFamily="-112" charset="-128"/>
                <a:cs typeface="Arial" charset="0"/>
              </a:rPr>
              <a:t>(At every visit, in a caring manner, ask each patient if they smoke/vape)</a:t>
            </a:r>
          </a:p>
          <a:p>
            <a:pPr lvl="1">
              <a:spcBef>
                <a:spcPts val="400"/>
              </a:spcBef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Do you (or anyone you live with) smoke?</a:t>
            </a:r>
          </a:p>
          <a:p>
            <a:pPr lvl="1">
              <a:spcBef>
                <a:spcPts val="400"/>
              </a:spcBef>
              <a:spcAft>
                <a:spcPts val="12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How interested are you in quitting?</a:t>
            </a:r>
            <a:b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</a:br>
            <a:endParaRPr lang="en-US" sz="800">
              <a:ea typeface="Osaka" pitchFamily="-112" charset="-128"/>
              <a:cs typeface="Arial" charset="0"/>
            </a:endParaRPr>
          </a:p>
          <a:p>
            <a:pPr marL="0" indent="0">
              <a:spcBef>
                <a:spcPts val="400"/>
              </a:spcBef>
              <a:buNone/>
              <a:defRPr/>
            </a:pPr>
            <a:r>
              <a:rPr lang="en-US" sz="4400" b="1">
                <a:solidFill>
                  <a:srgbClr val="092B49"/>
                </a:solidFill>
                <a:cs typeface="Arial" charset="0"/>
              </a:rPr>
              <a:t>Advise</a:t>
            </a:r>
            <a:r>
              <a:rPr lang="en-US" sz="3200">
                <a:ea typeface="Osaka" pitchFamily="-112" charset="-128"/>
                <a:cs typeface="Arial" charset="0"/>
              </a:rPr>
              <a:t> </a:t>
            </a:r>
            <a:r>
              <a:rPr lang="en-US" sz="2400">
                <a:solidFill>
                  <a:srgbClr val="092B49"/>
                </a:solidFill>
                <a:ea typeface="Osaka" pitchFamily="-112" charset="-128"/>
                <a:cs typeface="Arial" charset="0"/>
              </a:rPr>
              <a:t>(without lecturing)</a:t>
            </a:r>
          </a:p>
          <a:p>
            <a:pPr lvl="1">
              <a:spcBef>
                <a:spcPts val="400"/>
              </a:spcBef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Quitting is one of the best things you can do for your yourself</a:t>
            </a:r>
          </a:p>
          <a:p>
            <a:pPr lvl="1">
              <a:spcBef>
                <a:spcPts val="400"/>
              </a:spcBef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What do you know about how smoking affects health?</a:t>
            </a:r>
          </a:p>
          <a:p>
            <a:pPr lvl="1">
              <a:spcBef>
                <a:spcPts val="400"/>
              </a:spcBef>
              <a:spcAft>
                <a:spcPts val="1200"/>
              </a:spcAft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I have some information, if you’d like to hear?</a:t>
            </a:r>
          </a:p>
          <a:p>
            <a:pPr marL="0" indent="0">
              <a:spcBef>
                <a:spcPts val="400"/>
              </a:spcBef>
              <a:buNone/>
              <a:defRPr/>
            </a:pPr>
            <a:r>
              <a:rPr lang="en-US" sz="4400" b="1">
                <a:solidFill>
                  <a:srgbClr val="092B49"/>
                </a:solidFill>
                <a:cs typeface="Arial" charset="0"/>
              </a:rPr>
              <a:t>Refer</a:t>
            </a:r>
            <a:r>
              <a:rPr lang="en-US" sz="4400">
                <a:solidFill>
                  <a:srgbClr val="092B49"/>
                </a:solidFill>
                <a:cs typeface="Arial" charset="0"/>
              </a:rPr>
              <a:t> </a:t>
            </a:r>
            <a:r>
              <a:rPr lang="en-US" sz="2400">
                <a:solidFill>
                  <a:srgbClr val="092B49"/>
                </a:solidFill>
                <a:ea typeface="Osaka" pitchFamily="-112" charset="-128"/>
                <a:cs typeface="Arial" charset="0"/>
              </a:rPr>
              <a:t>(connect/offer options)</a:t>
            </a:r>
          </a:p>
          <a:p>
            <a:pPr lvl="1">
              <a:spcBef>
                <a:spcPts val="400"/>
              </a:spcBef>
              <a:buClr>
                <a:srgbClr val="FF9E1B"/>
              </a:buClr>
              <a:buFont typeface="Wingdings" panose="05000000000000000000" pitchFamily="2" charset="2"/>
              <a:buChar char="§"/>
              <a:defRPr/>
            </a:pP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Refer tobacco users (or those who live with tobacco users) to KIC </a:t>
            </a:r>
            <a:b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</a:b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to get a free, one-on-one coaching, and a personal quit plan </a:t>
            </a:r>
            <a:b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</a:br>
            <a:r>
              <a:rPr lang="en-US" i="1">
                <a:solidFill>
                  <a:srgbClr val="092B49"/>
                </a:solidFill>
                <a:ea typeface="Osaka" pitchFamily="-112" charset="-128"/>
                <a:cs typeface="Arial" charset="0"/>
              </a:rPr>
              <a:t>(or a plan to help someone quit) from our trained Quit Coaches</a:t>
            </a:r>
          </a:p>
          <a:p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7F8C080-8B12-4B73-8F78-A5409D2B1588}"/>
              </a:ext>
            </a:extLst>
          </p:cNvPr>
          <p:cNvGrpSpPr/>
          <p:nvPr/>
        </p:nvGrpSpPr>
        <p:grpSpPr>
          <a:xfrm>
            <a:off x="961879" y="1469715"/>
            <a:ext cx="767357" cy="767357"/>
            <a:chOff x="377089" y="1141914"/>
            <a:chExt cx="914400" cy="91440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8ACBF6E-E642-420B-8E93-7A6D2446DBE0}"/>
                </a:ext>
              </a:extLst>
            </p:cNvPr>
            <p:cNvSpPr/>
            <p:nvPr/>
          </p:nvSpPr>
          <p:spPr>
            <a:xfrm>
              <a:off x="377089" y="1141914"/>
              <a:ext cx="914400" cy="914400"/>
            </a:xfrm>
            <a:prstGeom prst="ellipse">
              <a:avLst/>
            </a:prstGeom>
            <a:solidFill>
              <a:srgbClr val="092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Questions with solid fill">
              <a:extLst>
                <a:ext uri="{FF2B5EF4-FFF2-40B4-BE49-F238E27FC236}">
                  <a16:creationId xmlns:a16="http://schemas.microsoft.com/office/drawing/2014/main" id="{CE4821C3-7578-4923-830D-9BD841EDC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4299" y="1237184"/>
              <a:ext cx="723860" cy="72386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1BE85F1-0994-4AE7-B437-2CB6DA9349E4}"/>
              </a:ext>
            </a:extLst>
          </p:cNvPr>
          <p:cNvGrpSpPr/>
          <p:nvPr/>
        </p:nvGrpSpPr>
        <p:grpSpPr>
          <a:xfrm>
            <a:off x="954153" y="2899787"/>
            <a:ext cx="767357" cy="767357"/>
            <a:chOff x="369363" y="2742114"/>
            <a:chExt cx="914400" cy="9144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7520890-3885-4BF7-A4EE-30577BF4F441}"/>
                </a:ext>
              </a:extLst>
            </p:cNvPr>
            <p:cNvSpPr/>
            <p:nvPr/>
          </p:nvSpPr>
          <p:spPr>
            <a:xfrm>
              <a:off x="369363" y="2742114"/>
              <a:ext cx="914400" cy="914400"/>
            </a:xfrm>
            <a:prstGeom prst="ellipse">
              <a:avLst/>
            </a:prstGeom>
            <a:solidFill>
              <a:srgbClr val="092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0" descr="Chat bubble with solid fill">
              <a:extLst>
                <a:ext uri="{FF2B5EF4-FFF2-40B4-BE49-F238E27FC236}">
                  <a16:creationId xmlns:a16="http://schemas.microsoft.com/office/drawing/2014/main" id="{E8163928-3774-4FB9-BA99-F7DC4C430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3872" y="2879767"/>
              <a:ext cx="735254" cy="735254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4AC836C-6964-4739-B170-96D86723EB2B}"/>
              </a:ext>
            </a:extLst>
          </p:cNvPr>
          <p:cNvGrpSpPr/>
          <p:nvPr/>
        </p:nvGrpSpPr>
        <p:grpSpPr>
          <a:xfrm>
            <a:off x="957967" y="4590336"/>
            <a:ext cx="767357" cy="767357"/>
            <a:chOff x="373177" y="4517722"/>
            <a:chExt cx="914400" cy="914400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E13157F-C088-430B-9308-80EE31F6648E}"/>
                </a:ext>
              </a:extLst>
            </p:cNvPr>
            <p:cNvSpPr/>
            <p:nvPr/>
          </p:nvSpPr>
          <p:spPr>
            <a:xfrm>
              <a:off x="373177" y="4517722"/>
              <a:ext cx="914400" cy="914400"/>
            </a:xfrm>
            <a:prstGeom prst="ellipse">
              <a:avLst/>
            </a:prstGeom>
            <a:solidFill>
              <a:srgbClr val="092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Graphic 12" descr="Arrow: Rotate right with solid fill">
              <a:extLst>
                <a:ext uri="{FF2B5EF4-FFF2-40B4-BE49-F238E27FC236}">
                  <a16:creationId xmlns:a16="http://schemas.microsoft.com/office/drawing/2014/main" id="{27AC1035-592A-4923-84BF-BBB9E048E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5400000" flipV="1">
              <a:off x="460988" y="4606310"/>
              <a:ext cx="705831" cy="7591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5856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3889BAB-96F8-2752-0200-1085441A6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824" y="491752"/>
            <a:ext cx="6216666" cy="61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sz="2800">
                <a:solidFill>
                  <a:srgbClr val="092B49"/>
                </a:solidFill>
                <a:latin typeface="F37 Jagger Bold" panose="00000800000000000000" pitchFamily="50" charset="0"/>
              </a:rPr>
              <a:t>Reasons for e-Referral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endParaRPr lang="en-US" sz="4600">
              <a:solidFill>
                <a:srgbClr val="00006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17FC910-CC0E-7417-28E1-1E0EF67168C4}"/>
              </a:ext>
            </a:extLst>
          </p:cNvPr>
          <p:cNvCxnSpPr>
            <a:cxnSpLocks/>
          </p:cNvCxnSpPr>
          <p:nvPr/>
        </p:nvCxnSpPr>
        <p:spPr>
          <a:xfrm>
            <a:off x="677509" y="963733"/>
            <a:ext cx="3721236" cy="0"/>
          </a:xfrm>
          <a:prstGeom prst="line">
            <a:avLst/>
          </a:prstGeom>
          <a:ln w="47625">
            <a:solidFill>
              <a:srgbClr val="FF9E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EACD233-9954-5062-E9D4-4BA022FD82BA}"/>
              </a:ext>
            </a:extLst>
          </p:cNvPr>
          <p:cNvGrpSpPr/>
          <p:nvPr/>
        </p:nvGrpSpPr>
        <p:grpSpPr>
          <a:xfrm>
            <a:off x="704734" y="1453011"/>
            <a:ext cx="767357" cy="767357"/>
            <a:chOff x="8613963" y="389127"/>
            <a:chExt cx="767357" cy="767357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84E7C3E-0C0C-0E53-8AE6-B47E6727B4FF}"/>
                </a:ext>
              </a:extLst>
            </p:cNvPr>
            <p:cNvSpPr/>
            <p:nvPr/>
          </p:nvSpPr>
          <p:spPr>
            <a:xfrm>
              <a:off x="8613963" y="389127"/>
              <a:ext cx="767357" cy="767357"/>
            </a:xfrm>
            <a:prstGeom prst="ellipse">
              <a:avLst/>
            </a:prstGeom>
            <a:solidFill>
              <a:srgbClr val="FF9E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Graphic 9" descr="Group of people with solid fill">
              <a:extLst>
                <a:ext uri="{FF2B5EF4-FFF2-40B4-BE49-F238E27FC236}">
                  <a16:creationId xmlns:a16="http://schemas.microsoft.com/office/drawing/2014/main" id="{EE5A89F1-5C9F-4CCD-8937-3FBA0A667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13836" y="469750"/>
              <a:ext cx="567610" cy="56761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26AD664-80A6-6873-BC15-C258C3028604}"/>
              </a:ext>
            </a:extLst>
          </p:cNvPr>
          <p:cNvGrpSpPr/>
          <p:nvPr/>
        </p:nvGrpSpPr>
        <p:grpSpPr>
          <a:xfrm>
            <a:off x="702766" y="4062712"/>
            <a:ext cx="767357" cy="767357"/>
            <a:chOff x="6127568" y="413820"/>
            <a:chExt cx="767357" cy="76735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F4F1144-71BC-3F13-5D51-EFD46F62120A}"/>
                </a:ext>
              </a:extLst>
            </p:cNvPr>
            <p:cNvSpPr/>
            <p:nvPr/>
          </p:nvSpPr>
          <p:spPr>
            <a:xfrm>
              <a:off x="6127568" y="413820"/>
              <a:ext cx="767357" cy="767357"/>
            </a:xfrm>
            <a:prstGeom prst="ellipse">
              <a:avLst/>
            </a:prstGeom>
            <a:solidFill>
              <a:srgbClr val="FF9E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Coins outline">
              <a:extLst>
                <a:ext uri="{FF2B5EF4-FFF2-40B4-BE49-F238E27FC236}">
                  <a16:creationId xmlns:a16="http://schemas.microsoft.com/office/drawing/2014/main" id="{0C389160-AFDB-37D8-305F-E956E9853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6540283" y="703320"/>
              <a:ext cx="343163" cy="394400"/>
            </a:xfrm>
            <a:prstGeom prst="rect">
              <a:avLst/>
            </a:prstGeom>
          </p:spPr>
        </p:pic>
        <p:pic>
          <p:nvPicPr>
            <p:cNvPr id="20" name="Graphic 19" descr="Downward trend graph with solid fill">
              <a:extLst>
                <a:ext uri="{FF2B5EF4-FFF2-40B4-BE49-F238E27FC236}">
                  <a16:creationId xmlns:a16="http://schemas.microsoft.com/office/drawing/2014/main" id="{164E6068-28CF-5A2D-FCCC-E32F4DE4A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213718" y="471437"/>
              <a:ext cx="471188" cy="471188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59DD8F6-8EB3-DF68-B1A1-EA5F200715F0}"/>
              </a:ext>
            </a:extLst>
          </p:cNvPr>
          <p:cNvGrpSpPr/>
          <p:nvPr/>
        </p:nvGrpSpPr>
        <p:grpSpPr>
          <a:xfrm>
            <a:off x="719605" y="2766927"/>
            <a:ext cx="791752" cy="767357"/>
            <a:chOff x="7257330" y="369876"/>
            <a:chExt cx="791752" cy="76735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90A0F4A-6218-4EA9-2079-35D5B55BCB2C}"/>
                </a:ext>
              </a:extLst>
            </p:cNvPr>
            <p:cNvSpPr/>
            <p:nvPr/>
          </p:nvSpPr>
          <p:spPr>
            <a:xfrm>
              <a:off x="7257330" y="369876"/>
              <a:ext cx="767357" cy="767357"/>
            </a:xfrm>
            <a:prstGeom prst="ellipse">
              <a:avLst/>
            </a:prstGeom>
            <a:solidFill>
              <a:srgbClr val="FF9E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 descr="Folder Search with solid fill">
              <a:extLst>
                <a:ext uri="{FF2B5EF4-FFF2-40B4-BE49-F238E27FC236}">
                  <a16:creationId xmlns:a16="http://schemas.microsoft.com/office/drawing/2014/main" id="{7F51EEF1-544F-0051-11A1-89852DC2F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281725" y="369876"/>
              <a:ext cx="767357" cy="767357"/>
            </a:xfrm>
            <a:prstGeom prst="rect">
              <a:avLst/>
            </a:prstGeom>
          </p:spPr>
        </p:pic>
        <p:pic>
          <p:nvPicPr>
            <p:cNvPr id="24" name="Graphic 23" descr="Heart with pulse with solid fill">
              <a:extLst>
                <a:ext uri="{FF2B5EF4-FFF2-40B4-BE49-F238E27FC236}">
                  <a16:creationId xmlns:a16="http://schemas.microsoft.com/office/drawing/2014/main" id="{EF5CE2BA-990D-55BF-6AD4-DFEFD0B83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502667" y="669114"/>
              <a:ext cx="221970" cy="221970"/>
            </a:xfrm>
            <a:prstGeom prst="rect">
              <a:avLst/>
            </a:prstGeom>
          </p:spPr>
        </p:pic>
      </p:grp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00DE475-0679-F404-36C7-9F881759DC63}"/>
              </a:ext>
            </a:extLst>
          </p:cNvPr>
          <p:cNvSpPr txBox="1">
            <a:spLocks/>
          </p:cNvSpPr>
          <p:nvPr/>
        </p:nvSpPr>
        <p:spPr>
          <a:xfrm>
            <a:off x="1592107" y="1475965"/>
            <a:ext cx="8631756" cy="4835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US" sz="2400">
                <a:solidFill>
                  <a:srgbClr val="092B49"/>
                </a:solidFill>
                <a:ea typeface="Osaka" pitchFamily="-112" charset="-128"/>
                <a:cs typeface="Arial" charset="0"/>
              </a:rPr>
              <a:t>Associated with a significantly higher participation rate than simple advice to quit (2-3% vs 40%)</a:t>
            </a: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en-US" sz="2400">
              <a:solidFill>
                <a:srgbClr val="092B49"/>
              </a:solidFill>
              <a:ea typeface="Osaka" pitchFamily="-112" charset="-128"/>
              <a:cs typeface="Arial" charset="0"/>
            </a:endParaRP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US" sz="2400">
                <a:solidFill>
                  <a:srgbClr val="092B49"/>
                </a:solidFill>
                <a:ea typeface="Osaka" pitchFamily="-112" charset="-128"/>
                <a:cs typeface="Arial" charset="0"/>
              </a:rPr>
              <a:t>Promotes the use of electronic health records (EHR) to improve healthcare delivery; can help organizations meet various metrics (MU, PRIME, etc.) </a:t>
            </a: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en-US" sz="2400">
              <a:solidFill>
                <a:srgbClr val="092B49"/>
              </a:solidFill>
              <a:ea typeface="Osaka" pitchFamily="-112" charset="-128"/>
              <a:cs typeface="Arial" charset="0"/>
            </a:endParaRP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US" sz="2400">
                <a:solidFill>
                  <a:srgbClr val="092B49"/>
                </a:solidFill>
                <a:ea typeface="Osaka" pitchFamily="-112" charset="-128"/>
                <a:cs typeface="Arial" charset="0"/>
              </a:rPr>
              <a:t>Clinical teams can make a big impact on the lives of their patients and reduce health care costs by referring them evidence-based tobacco treatment (i.e. KIC)</a:t>
            </a: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en-US" sz="2400">
              <a:solidFill>
                <a:srgbClr val="092B49"/>
              </a:solidFill>
              <a:ea typeface="Osaka" pitchFamily="-112" charset="-128"/>
              <a:cs typeface="Arial" charset="0"/>
            </a:endParaRP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en-US" sz="2400">
              <a:solidFill>
                <a:srgbClr val="092B49"/>
              </a:solidFill>
              <a:ea typeface="Osaka" pitchFamily="-112" charset="-128"/>
              <a:cs typeface="Arial" charset="0"/>
            </a:endParaRPr>
          </a:p>
          <a:p>
            <a:pPr marL="0" indent="0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en-US" sz="2400">
              <a:solidFill>
                <a:srgbClr val="092B49"/>
              </a:solidFill>
              <a:ea typeface="Osaka" pitchFamily="-112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4678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 xmlns="613b4622-862f-4bde-999f-b0976c205899" xsi:nil="true"/>
    <Notes0 xmlns="613b4622-862f-4bde-999f-b0976c205899" xsi:nil="true"/>
    <TaxCatchAll xmlns="8e9aa0ba-5c3a-4b53-9cb0-6425fbec4b5b" xsi:nil="true"/>
    <ValidationStatus xmlns="613b4622-862f-4bde-999f-b0976c205899">Not Started</ValidationStatus>
    <lcf76f155ced4ddcb4097134ff3c332f xmlns="613b4622-862f-4bde-999f-b0976c205899">
      <Terms xmlns="http://schemas.microsoft.com/office/infopath/2007/PartnerControls"/>
    </lcf76f155ced4ddcb4097134ff3c332f>
    <Notes xmlns="613b4622-862f-4bde-999f-b0976c20589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BA6A2FFECCA745916625FE547430A2" ma:contentTypeVersion="24" ma:contentTypeDescription="Create a new document." ma:contentTypeScope="" ma:versionID="ef2b396c2badb50792ebd380c6eb68e1">
  <xsd:schema xmlns:xsd="http://www.w3.org/2001/XMLSchema" xmlns:xs="http://www.w3.org/2001/XMLSchema" xmlns:p="http://schemas.microsoft.com/office/2006/metadata/properties" xmlns:ns2="613b4622-862f-4bde-999f-b0976c205899" xmlns:ns3="8e9aa0ba-5c3a-4b53-9cb0-6425fbec4b5b" targetNamespace="http://schemas.microsoft.com/office/2006/metadata/properties" ma:root="true" ma:fieldsID="d8c9209acce47bcf98e6c7ee5e25a52c" ns2:_="" ns3:_="">
    <xsd:import namespace="613b4622-862f-4bde-999f-b0976c205899"/>
    <xsd:import namespace="8e9aa0ba-5c3a-4b53-9cb0-6425fbec4b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Note" minOccurs="0"/>
                <xsd:element ref="ns2:MediaServiceAutoKeyPoints" minOccurs="0"/>
                <xsd:element ref="ns2:MediaServiceKeyPoints" minOccurs="0"/>
                <xsd:element ref="ns2:ValidationStatus" minOccurs="0"/>
                <xsd:element ref="ns2:Notes" minOccurs="0"/>
                <xsd:element ref="ns2:MediaServiceDateTaken" minOccurs="0"/>
                <xsd:element ref="ns2:Notes0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b4622-862f-4bde-999f-b0976c2058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Note" ma:index="12" nillable="true" ma:displayName="Note" ma:description="additional info" ma:internalName="Not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ValidationStatus" ma:index="15" nillable="true" ma:displayName="Validation Status" ma:default="Not Started" ma:format="Dropdown" ma:internalName="ValidationStatus">
      <xsd:simpleType>
        <xsd:restriction base="dms:Choice">
          <xsd:enumeration value="Passed"/>
          <xsd:enumeration value="Failed"/>
          <xsd:enumeration value="Not Started"/>
        </xsd:restriction>
      </xsd:simpleType>
    </xsd:element>
    <xsd:element name="Notes" ma:index="16" nillable="true" ma:displayName="Comments" ma:format="Dropdown" ma:internalName="Notes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Notes0" ma:index="18" nillable="true" ma:displayName="Notes" ma:format="Dropdown" ma:internalName="Notes0">
      <xsd:simpleType>
        <xsd:restriction base="dms:Note">
          <xsd:maxLength value="255"/>
        </xsd:restriction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1efedc3-a4c2-46a7-87e8-f2a8496c58c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9aa0ba-5c3a-4b53-9cb0-6425fbec4b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7" nillable="true" ma:displayName="Taxonomy Catch All Column" ma:hidden="true" ma:list="{265e7782-09fe-43ff-b128-407de449079b}" ma:internalName="TaxCatchAll" ma:showField="CatchAllData" ma:web="8e9aa0ba-5c3a-4b53-9cb0-6425fbec4b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DA9FD6-DD20-4B0F-A1FF-4DD494CB81AB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8e9aa0ba-5c3a-4b53-9cb0-6425fbec4b5b"/>
    <ds:schemaRef ds:uri="613b4622-862f-4bde-999f-b0976c20589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1D04B70-7C59-4027-9A66-9EBA57C6C6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0E049F-629E-40DF-BF83-5C1D763A52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13b4622-862f-4bde-999f-b0976c205899"/>
    <ds:schemaRef ds:uri="8e9aa0ba-5c3a-4b53-9cb0-6425fbec4b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4210</TotalTime>
  <Words>519</Words>
  <Application>Microsoft Office PowerPoint</Application>
  <PresentationFormat>Widescreen</PresentationFormat>
  <Paragraphs>99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SimSun</vt:lpstr>
      <vt:lpstr>a Big Deal</vt:lpstr>
      <vt:lpstr>Arial</vt:lpstr>
      <vt:lpstr>Calibri</vt:lpstr>
      <vt:lpstr>Calibri Light</vt:lpstr>
      <vt:lpstr>Courier New</vt:lpstr>
      <vt:lpstr>F37 Jagger Bold</vt:lpstr>
      <vt:lpstr>Gotham Book</vt:lpstr>
      <vt:lpstr>Osaka</vt:lpstr>
      <vt:lpstr>Times New Roman</vt:lpstr>
      <vt:lpstr>Wingdings</vt:lpstr>
      <vt:lpstr>1_office theme</vt:lpstr>
      <vt:lpstr>KICK IT-CA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Importance of Proactive  Referrals From Providers</vt:lpstr>
      <vt:lpstr>Using Ask-Advise-Refer (AAR) </vt:lpstr>
      <vt:lpstr>PowerPoint Presentation</vt:lpstr>
      <vt:lpstr>In 2024, 1 in 4 AHS patients Referred to the Quit Line go on to enroll in cessation services</vt:lpstr>
      <vt:lpstr>Resources / Flyers in weekly email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 IT-CA</dc:title>
  <dc:creator>Nathan</dc:creator>
  <cp:lastModifiedBy>Kirby, Carrie</cp:lastModifiedBy>
  <cp:revision>2</cp:revision>
  <dcterms:created xsi:type="dcterms:W3CDTF">2024-10-28T22:54:12Z</dcterms:created>
  <dcterms:modified xsi:type="dcterms:W3CDTF">2024-12-20T16:54:41Z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0x010100A4BA6A2FFECCA745916625FE547430A2</vt:lpwstr>
  </property>
  <property fmtid="{D5CDD505-2E9C-101B-9397-08002B2CF9AE}" pid="3" name="MediaServiceImageTags">
    <vt:lpwstr/>
  </property>
</Properties>
</file>